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13716000" cx="24384000"/>
  <p:notesSz cx="6858000" cy="9144000"/>
  <p:embeddedFontLst>
    <p:embeddedFont>
      <p:font typeface="Average"/>
      <p:regular r:id="rId32"/>
    </p:embeddedFont>
    <p:embeddedFont>
      <p:font typeface="Helvetica Neue"/>
      <p:regular r:id="rId33"/>
      <p:bold r:id="rId34"/>
      <p:italic r:id="rId35"/>
      <p:boldItalic r:id="rId36"/>
    </p:embeddedFont>
    <p:embeddedFont>
      <p:font typeface="Oswald"/>
      <p:regular r:id="rId37"/>
      <p:bold r:id="rId38"/>
    </p:embeddedFont>
    <p:embeddedFont>
      <p:font typeface="Helvetica Neue Light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3" roundtripDataSignature="AMtx7mjJda4hR/m96sM5cqShs6N0LqHm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974A287-01F7-45EF-BC99-D85DF4D96DF9}">
  <a:tblStyle styleId="{3974A287-01F7-45EF-BC99-D85DF4D96DF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HelveticaNeueLight-bold.fntdata"/><Relationship Id="rId20" Type="http://schemas.openxmlformats.org/officeDocument/2006/relationships/slide" Target="slides/slide15.xml"/><Relationship Id="rId42" Type="http://schemas.openxmlformats.org/officeDocument/2006/relationships/font" Target="fonts/HelveticaNeueLight-boldItalic.fntdata"/><Relationship Id="rId41" Type="http://schemas.openxmlformats.org/officeDocument/2006/relationships/font" Target="fonts/HelveticaNeueLight-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43" Type="http://customschemas.google.com/relationships/presentationmetadata" Target="meta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HelveticaNeue-regular.fntdata"/><Relationship Id="rId10" Type="http://schemas.openxmlformats.org/officeDocument/2006/relationships/slide" Target="slides/slide5.xml"/><Relationship Id="rId32" Type="http://schemas.openxmlformats.org/officeDocument/2006/relationships/font" Target="fonts/Average-regular.fntdata"/><Relationship Id="rId13" Type="http://schemas.openxmlformats.org/officeDocument/2006/relationships/slide" Target="slides/slide8.xml"/><Relationship Id="rId35" Type="http://schemas.openxmlformats.org/officeDocument/2006/relationships/font" Target="fonts/HelveticaNeue-italic.fntdata"/><Relationship Id="rId12" Type="http://schemas.openxmlformats.org/officeDocument/2006/relationships/slide" Target="slides/slide7.xml"/><Relationship Id="rId34" Type="http://schemas.openxmlformats.org/officeDocument/2006/relationships/font" Target="fonts/HelveticaNeue-bold.fntdata"/><Relationship Id="rId15" Type="http://schemas.openxmlformats.org/officeDocument/2006/relationships/slide" Target="slides/slide10.xml"/><Relationship Id="rId37" Type="http://schemas.openxmlformats.org/officeDocument/2006/relationships/font" Target="fonts/Oswald-regular.fntdata"/><Relationship Id="rId14" Type="http://schemas.openxmlformats.org/officeDocument/2006/relationships/slide" Target="slides/slide9.xml"/><Relationship Id="rId36" Type="http://schemas.openxmlformats.org/officeDocument/2006/relationships/font" Target="fonts/HelveticaNeue-boldItalic.fntdata"/><Relationship Id="rId17" Type="http://schemas.openxmlformats.org/officeDocument/2006/relationships/slide" Target="slides/slide12.xml"/><Relationship Id="rId39" Type="http://schemas.openxmlformats.org/officeDocument/2006/relationships/font" Target="fonts/HelveticaNeueLight-regular.fntdata"/><Relationship Id="rId16" Type="http://schemas.openxmlformats.org/officeDocument/2006/relationships/slide" Target="slides/slide11.xml"/><Relationship Id="rId38" Type="http://schemas.openxmlformats.org/officeDocument/2006/relationships/font" Target="fonts/Oswald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1" name="Google Shape;61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9" name="Google Shape;69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97cde58372_0_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6" name="Google Shape;76;g397cde58372_0_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97cde58372_0_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3" name="Google Shape;83;g397cde58372_0_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97cde58372_0_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0" name="Google Shape;90;g397cde58372_0_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97cde58372_0_1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g397cde58372_0_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a9d5c92f82_0_19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4" name="Google Shape;104;g3a9d5c92f82_0_19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a9d5c92f82_0_190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1" name="Google Shape;111;g3a9d5c92f82_0_190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a9d5c92f82_0_210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9" name="Google Shape;119;g3a9d5c92f82_0_210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a9d5c92f82_0_225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6" name="Google Shape;126;g3a9d5c92f82_0_225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a9d5c92f82_0_19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g3a9d5c92f82_0_19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a9d5c92f82_0_19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1" name="Google Shape;141;g3a9d5c92f82_0_19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a9d5c92f82_0_195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0" name="Google Shape;160;g3a9d5c92f82_0_195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a9d5c92f82_0_197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5" name="Google Shape;175;g3a9d5c92f82_0_197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a9d5c92f82_0_199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3" name="Google Shape;183;g3a9d5c92f82_0_199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a9d5c92f82_0_200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4" name="Google Shape;204;g3a9d5c92f82_0_200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a9d5c92f82_0_202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8" name="Google Shape;218;g3a9d5c92f82_0_20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a9d5c92f82_0_204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6" name="Google Shape;226;g3a9d5c92f82_0_204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a9d5c92f82_0_206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7" name="Google Shape;247;g3a9d5c92f82_0_206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a9d5c92f82_0_207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9" name="Google Shape;259;g3a9d5c92f82_0_207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a9d5c92f82_0_210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7" name="Google Shape;267;g3a9d5c92f82_0_210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a9d5c92f82_0_21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4" name="Google Shape;274;g3a9d5c92f82_0_21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a9d5c92f82_0_21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1" name="Google Shape;281;g3a9d5c92f82_0_21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a9d5c92f82_0_21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8" name="Google Shape;288;g3a9d5c92f82_0_21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a9d5c92f82_0_213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5" name="Google Shape;295;g3a9d5c92f82_0_21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a9d5c92f82_0_213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2" name="Google Shape;302;g3a9d5c92f82_0_21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g3a9d5c92f82_0_2203"/>
          <p:cNvGrpSpPr/>
          <p:nvPr/>
        </p:nvGrpSpPr>
        <p:grpSpPr>
          <a:xfrm>
            <a:off x="11600881" y="7614339"/>
            <a:ext cx="1182932" cy="281686"/>
            <a:chOff x="4137525" y="2915950"/>
            <a:chExt cx="869100" cy="207000"/>
          </a:xfrm>
        </p:grpSpPr>
        <p:sp>
          <p:nvSpPr>
            <p:cNvPr id="11" name="Google Shape;11;g3a9d5c92f82_0_2203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243800" lIns="243800" spcFirstLastPara="1" rIns="243800" wrap="square" tIns="243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g3a9d5c92f82_0_2203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243800" lIns="243800" spcFirstLastPara="1" rIns="243800" wrap="square" tIns="243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g3a9d5c92f82_0_2203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243800" lIns="243800" spcFirstLastPara="1" rIns="243800" wrap="square" tIns="243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g3a9d5c92f82_0_2203"/>
          <p:cNvSpPr txBox="1"/>
          <p:nvPr>
            <p:ph type="ctrTitle"/>
          </p:nvPr>
        </p:nvSpPr>
        <p:spPr>
          <a:xfrm>
            <a:off x="1790020" y="2642133"/>
            <a:ext cx="20804100" cy="4613700"/>
          </a:xfrm>
          <a:prstGeom prst="rect">
            <a:avLst/>
          </a:prstGeom>
        </p:spPr>
        <p:txBody>
          <a:bodyPr anchorCtr="0" anchor="b" bIns="243800" lIns="243800" spcFirstLastPara="1" rIns="243800" wrap="square" tIns="243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9pPr>
          </a:lstStyle>
          <a:p/>
        </p:txBody>
      </p:sp>
      <p:sp>
        <p:nvSpPr>
          <p:cNvPr id="15" name="Google Shape;15;g3a9d5c92f82_0_2203"/>
          <p:cNvSpPr txBox="1"/>
          <p:nvPr>
            <p:ph idx="1" type="subTitle"/>
          </p:nvPr>
        </p:nvSpPr>
        <p:spPr>
          <a:xfrm>
            <a:off x="1790000" y="8466335"/>
            <a:ext cx="20804100" cy="21135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6" name="Google Shape;16;g3a9d5c92f82_0_2203"/>
          <p:cNvSpPr txBox="1"/>
          <p:nvPr>
            <p:ph idx="12" type="sldNum"/>
          </p:nvPr>
        </p:nvSpPr>
        <p:spPr>
          <a:xfrm>
            <a:off x="22640667" y="12482692"/>
            <a:ext cx="1463100" cy="10497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3a9d5c92f82_0_2211"/>
          <p:cNvSpPr txBox="1"/>
          <p:nvPr>
            <p:ph type="title"/>
          </p:nvPr>
        </p:nvSpPr>
        <p:spPr>
          <a:xfrm>
            <a:off x="1790000" y="5710000"/>
            <a:ext cx="20939100" cy="22959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19" name="Google Shape;19;g3a9d5c92f82_0_2211"/>
          <p:cNvSpPr txBox="1"/>
          <p:nvPr>
            <p:ph idx="12" type="sldNum"/>
          </p:nvPr>
        </p:nvSpPr>
        <p:spPr>
          <a:xfrm>
            <a:off x="22640667" y="12482692"/>
            <a:ext cx="1463100" cy="10497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3a9d5c92f82_0_2214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9pPr>
          </a:lstStyle>
          <a:p/>
        </p:txBody>
      </p:sp>
      <p:sp>
        <p:nvSpPr>
          <p:cNvPr id="22" name="Google Shape;22;g3a9d5c92f82_0_2214"/>
          <p:cNvSpPr txBox="1"/>
          <p:nvPr>
            <p:ph idx="1" type="body"/>
          </p:nvPr>
        </p:nvSpPr>
        <p:spPr>
          <a:xfrm>
            <a:off x="831200" y="3073267"/>
            <a:ext cx="22721700" cy="91104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indent="-533400" lvl="0" marL="457200">
              <a:spcBef>
                <a:spcPts val="0"/>
              </a:spcBef>
              <a:spcAft>
                <a:spcPts val="0"/>
              </a:spcAft>
              <a:buSzPts val="4800"/>
              <a:buChar char="●"/>
              <a:defRPr/>
            </a:lvl1pPr>
            <a:lvl2pPr indent="-463550" lvl="1" marL="9144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2pPr>
            <a:lvl3pPr indent="-463550" lvl="2" marL="13716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3pPr>
            <a:lvl4pPr indent="-463550" lvl="3" marL="1828800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4pPr>
            <a:lvl5pPr indent="-463550" lvl="4" marL="22860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5pPr>
            <a:lvl6pPr indent="-463550" lvl="5" marL="27432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6pPr>
            <a:lvl7pPr indent="-463550" lvl="6" marL="3200400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7pPr>
            <a:lvl8pPr indent="-463550" lvl="7" marL="3657600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8pPr>
            <a:lvl9pPr indent="-463550" lvl="8" marL="4114800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9pPr>
          </a:lstStyle>
          <a:p/>
        </p:txBody>
      </p:sp>
      <p:sp>
        <p:nvSpPr>
          <p:cNvPr id="23" name="Google Shape;23;g3a9d5c92f82_0_2214"/>
          <p:cNvSpPr txBox="1"/>
          <p:nvPr>
            <p:ph idx="12" type="sldNum"/>
          </p:nvPr>
        </p:nvSpPr>
        <p:spPr>
          <a:xfrm>
            <a:off x="22640667" y="12482692"/>
            <a:ext cx="1463100" cy="10497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3a9d5c92f82_0_2218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9pPr>
          </a:lstStyle>
          <a:p/>
        </p:txBody>
      </p:sp>
      <p:sp>
        <p:nvSpPr>
          <p:cNvPr id="26" name="Google Shape;26;g3a9d5c92f82_0_2218"/>
          <p:cNvSpPr txBox="1"/>
          <p:nvPr>
            <p:ph idx="1" type="body"/>
          </p:nvPr>
        </p:nvSpPr>
        <p:spPr>
          <a:xfrm>
            <a:off x="831200" y="3073267"/>
            <a:ext cx="10666500" cy="91104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indent="-463550" lvl="0" marL="457200">
              <a:spcBef>
                <a:spcPts val="0"/>
              </a:spcBef>
              <a:spcAft>
                <a:spcPts val="0"/>
              </a:spcAft>
              <a:buSzPts val="3700"/>
              <a:buChar char="●"/>
              <a:defRPr sz="3700"/>
            </a:lvl1pPr>
            <a:lvl2pPr indent="-431800" lvl="1" marL="9144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2pPr>
            <a:lvl3pPr indent="-431800" lvl="2" marL="13716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3pPr>
            <a:lvl4pPr indent="-431800" lvl="3" marL="18288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4pPr>
            <a:lvl5pPr indent="-431800" lvl="4" marL="22860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5pPr>
            <a:lvl6pPr indent="-431800" lvl="5" marL="27432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6pPr>
            <a:lvl7pPr indent="-431800" lvl="6" marL="32004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7pPr>
            <a:lvl8pPr indent="-431800" lvl="7" marL="36576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8pPr>
            <a:lvl9pPr indent="-431800" lvl="8" marL="41148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9pPr>
          </a:lstStyle>
          <a:p/>
        </p:txBody>
      </p:sp>
      <p:sp>
        <p:nvSpPr>
          <p:cNvPr id="27" name="Google Shape;27;g3a9d5c92f82_0_2218"/>
          <p:cNvSpPr txBox="1"/>
          <p:nvPr>
            <p:ph idx="2" type="body"/>
          </p:nvPr>
        </p:nvSpPr>
        <p:spPr>
          <a:xfrm>
            <a:off x="12886400" y="3073267"/>
            <a:ext cx="10666500" cy="91104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indent="-463550" lvl="0" marL="457200">
              <a:spcBef>
                <a:spcPts val="0"/>
              </a:spcBef>
              <a:spcAft>
                <a:spcPts val="0"/>
              </a:spcAft>
              <a:buSzPts val="3700"/>
              <a:buChar char="●"/>
              <a:defRPr sz="3700"/>
            </a:lvl1pPr>
            <a:lvl2pPr indent="-431800" lvl="1" marL="9144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2pPr>
            <a:lvl3pPr indent="-431800" lvl="2" marL="13716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3pPr>
            <a:lvl4pPr indent="-431800" lvl="3" marL="18288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4pPr>
            <a:lvl5pPr indent="-431800" lvl="4" marL="22860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5pPr>
            <a:lvl6pPr indent="-431800" lvl="5" marL="27432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6pPr>
            <a:lvl7pPr indent="-431800" lvl="6" marL="32004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7pPr>
            <a:lvl8pPr indent="-431800" lvl="7" marL="36576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8pPr>
            <a:lvl9pPr indent="-431800" lvl="8" marL="41148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9pPr>
          </a:lstStyle>
          <a:p/>
        </p:txBody>
      </p:sp>
      <p:sp>
        <p:nvSpPr>
          <p:cNvPr id="28" name="Google Shape;28;g3a9d5c92f82_0_2218"/>
          <p:cNvSpPr txBox="1"/>
          <p:nvPr>
            <p:ph idx="12" type="sldNum"/>
          </p:nvPr>
        </p:nvSpPr>
        <p:spPr>
          <a:xfrm>
            <a:off x="22640667" y="12482692"/>
            <a:ext cx="1463100" cy="10497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3a9d5c92f82_0_2223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9pPr>
          </a:lstStyle>
          <a:p/>
        </p:txBody>
      </p:sp>
      <p:sp>
        <p:nvSpPr>
          <p:cNvPr id="31" name="Google Shape;31;g3a9d5c92f82_0_2223"/>
          <p:cNvSpPr txBox="1"/>
          <p:nvPr>
            <p:ph idx="12" type="sldNum"/>
          </p:nvPr>
        </p:nvSpPr>
        <p:spPr>
          <a:xfrm>
            <a:off x="22640667" y="12482692"/>
            <a:ext cx="1463100" cy="10497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3a9d5c92f82_0_2226"/>
          <p:cNvSpPr txBox="1"/>
          <p:nvPr>
            <p:ph type="title"/>
          </p:nvPr>
        </p:nvSpPr>
        <p:spPr>
          <a:xfrm>
            <a:off x="831200" y="1481600"/>
            <a:ext cx="7488000" cy="2015100"/>
          </a:xfrm>
          <a:prstGeom prst="rect">
            <a:avLst/>
          </a:prstGeom>
        </p:spPr>
        <p:txBody>
          <a:bodyPr anchorCtr="0" anchor="b" bIns="243800" lIns="243800" spcFirstLastPara="1" rIns="243800" wrap="square" tIns="243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34" name="Google Shape;34;g3a9d5c92f82_0_2226"/>
          <p:cNvSpPr txBox="1"/>
          <p:nvPr>
            <p:ph idx="1" type="body"/>
          </p:nvPr>
        </p:nvSpPr>
        <p:spPr>
          <a:xfrm>
            <a:off x="831200" y="3705600"/>
            <a:ext cx="7488000" cy="84783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indent="-431800" lvl="0" marL="4572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1pPr>
            <a:lvl2pPr indent="-431800" lvl="1" marL="9144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2pPr>
            <a:lvl3pPr indent="-431800" lvl="2" marL="13716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3pPr>
            <a:lvl4pPr indent="-431800" lvl="3" marL="18288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4pPr>
            <a:lvl5pPr indent="-431800" lvl="4" marL="22860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5pPr>
            <a:lvl6pPr indent="-431800" lvl="5" marL="27432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6pPr>
            <a:lvl7pPr indent="-431800" lvl="6" marL="32004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7pPr>
            <a:lvl8pPr indent="-431800" lvl="7" marL="36576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8pPr>
            <a:lvl9pPr indent="-431800" lvl="8" marL="41148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9pPr>
          </a:lstStyle>
          <a:p/>
        </p:txBody>
      </p:sp>
      <p:sp>
        <p:nvSpPr>
          <p:cNvPr id="35" name="Google Shape;35;g3a9d5c92f82_0_2226"/>
          <p:cNvSpPr txBox="1"/>
          <p:nvPr>
            <p:ph idx="12" type="sldNum"/>
          </p:nvPr>
        </p:nvSpPr>
        <p:spPr>
          <a:xfrm>
            <a:off x="22640667" y="12482692"/>
            <a:ext cx="1463100" cy="10497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3a9d5c92f82_0_2230"/>
          <p:cNvSpPr txBox="1"/>
          <p:nvPr>
            <p:ph type="title"/>
          </p:nvPr>
        </p:nvSpPr>
        <p:spPr>
          <a:xfrm>
            <a:off x="1307333" y="1403600"/>
            <a:ext cx="16605600" cy="109089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g3a9d5c92f82_0_2230"/>
          <p:cNvSpPr txBox="1"/>
          <p:nvPr>
            <p:ph idx="12" type="sldNum"/>
          </p:nvPr>
        </p:nvSpPr>
        <p:spPr>
          <a:xfrm>
            <a:off x="22640667" y="12482692"/>
            <a:ext cx="1463100" cy="10497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3a9d5c92f82_0_2233"/>
          <p:cNvSpPr/>
          <p:nvPr/>
        </p:nvSpPr>
        <p:spPr>
          <a:xfrm>
            <a:off x="12192000" y="0"/>
            <a:ext cx="12192000" cy="13716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243800" lIns="243800" spcFirstLastPara="1" rIns="243800" wrap="square" tIns="243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g3a9d5c92f82_0_2233"/>
          <p:cNvCxnSpPr/>
          <p:nvPr/>
        </p:nvCxnSpPr>
        <p:spPr>
          <a:xfrm>
            <a:off x="13412467" y="11988000"/>
            <a:ext cx="1248900" cy="0"/>
          </a:xfrm>
          <a:prstGeom prst="straightConnector1">
            <a:avLst/>
          </a:prstGeom>
          <a:noFill/>
          <a:ln cap="flat" cmpd="sng" w="508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g3a9d5c92f82_0_2233"/>
          <p:cNvSpPr txBox="1"/>
          <p:nvPr>
            <p:ph type="title"/>
          </p:nvPr>
        </p:nvSpPr>
        <p:spPr>
          <a:xfrm>
            <a:off x="708000" y="2883733"/>
            <a:ext cx="10787100" cy="4560900"/>
          </a:xfrm>
          <a:prstGeom prst="rect">
            <a:avLst/>
          </a:prstGeom>
        </p:spPr>
        <p:txBody>
          <a:bodyPr anchorCtr="0" anchor="b" bIns="243800" lIns="243800" spcFirstLastPara="1" rIns="243800" wrap="square" tIns="243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9pPr>
          </a:lstStyle>
          <a:p/>
        </p:txBody>
      </p:sp>
      <p:sp>
        <p:nvSpPr>
          <p:cNvPr id="43" name="Google Shape;43;g3a9d5c92f82_0_2233"/>
          <p:cNvSpPr txBox="1"/>
          <p:nvPr>
            <p:ph idx="1" type="subTitle"/>
          </p:nvPr>
        </p:nvSpPr>
        <p:spPr>
          <a:xfrm>
            <a:off x="708000" y="7587203"/>
            <a:ext cx="10787100" cy="35880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g3a9d5c92f82_0_2233"/>
          <p:cNvSpPr txBox="1"/>
          <p:nvPr>
            <p:ph idx="2" type="body"/>
          </p:nvPr>
        </p:nvSpPr>
        <p:spPr>
          <a:xfrm>
            <a:off x="13172000" y="1931200"/>
            <a:ext cx="10232100" cy="98535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indent="-533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Char char="●"/>
              <a:defRPr>
                <a:solidFill>
                  <a:schemeClr val="lt1"/>
                </a:solidFill>
              </a:defRPr>
            </a:lvl1pPr>
            <a:lvl2pPr indent="-4635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Char char="○"/>
              <a:defRPr>
                <a:solidFill>
                  <a:schemeClr val="lt1"/>
                </a:solidFill>
              </a:defRPr>
            </a:lvl2pPr>
            <a:lvl3pPr indent="-4635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Char char="■"/>
              <a:defRPr>
                <a:solidFill>
                  <a:schemeClr val="lt1"/>
                </a:solidFill>
              </a:defRPr>
            </a:lvl3pPr>
            <a:lvl4pPr indent="-4635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Char char="●"/>
              <a:defRPr>
                <a:solidFill>
                  <a:schemeClr val="lt1"/>
                </a:solidFill>
              </a:defRPr>
            </a:lvl4pPr>
            <a:lvl5pPr indent="-4635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Char char="○"/>
              <a:defRPr>
                <a:solidFill>
                  <a:schemeClr val="lt1"/>
                </a:solidFill>
              </a:defRPr>
            </a:lvl5pPr>
            <a:lvl6pPr indent="-4635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Char char="■"/>
              <a:defRPr>
                <a:solidFill>
                  <a:schemeClr val="lt1"/>
                </a:solidFill>
              </a:defRPr>
            </a:lvl6pPr>
            <a:lvl7pPr indent="-4635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Char char="●"/>
              <a:defRPr>
                <a:solidFill>
                  <a:schemeClr val="lt1"/>
                </a:solidFill>
              </a:defRPr>
            </a:lvl7pPr>
            <a:lvl8pPr indent="-4635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Char char="○"/>
              <a:defRPr>
                <a:solidFill>
                  <a:schemeClr val="lt1"/>
                </a:solidFill>
              </a:defRPr>
            </a:lvl8pPr>
            <a:lvl9pPr indent="-4635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g3a9d5c92f82_0_2233"/>
          <p:cNvSpPr txBox="1"/>
          <p:nvPr>
            <p:ph idx="12" type="sldNum"/>
          </p:nvPr>
        </p:nvSpPr>
        <p:spPr>
          <a:xfrm>
            <a:off x="22640667" y="12482692"/>
            <a:ext cx="1463100" cy="10497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3a9d5c92f82_0_2240"/>
          <p:cNvSpPr txBox="1"/>
          <p:nvPr>
            <p:ph idx="1" type="body"/>
          </p:nvPr>
        </p:nvSpPr>
        <p:spPr>
          <a:xfrm>
            <a:off x="831200" y="11281533"/>
            <a:ext cx="15996900" cy="16137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Oswald"/>
              <a:buNone/>
              <a:defRPr sz="56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g3a9d5c92f82_0_2240"/>
          <p:cNvSpPr txBox="1"/>
          <p:nvPr>
            <p:ph idx="12" type="sldNum"/>
          </p:nvPr>
        </p:nvSpPr>
        <p:spPr>
          <a:xfrm>
            <a:off x="22640667" y="12482692"/>
            <a:ext cx="1463100" cy="10497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3a9d5c92f82_0_2243"/>
          <p:cNvSpPr txBox="1"/>
          <p:nvPr>
            <p:ph hasCustomPrompt="1" type="title"/>
          </p:nvPr>
        </p:nvSpPr>
        <p:spPr>
          <a:xfrm>
            <a:off x="831200" y="3347400"/>
            <a:ext cx="22721700" cy="5041500"/>
          </a:xfrm>
          <a:prstGeom prst="rect">
            <a:avLst/>
          </a:prstGeom>
        </p:spPr>
        <p:txBody>
          <a:bodyPr anchorCtr="0" anchor="b" bIns="243800" lIns="243800" spcFirstLastPara="1" rIns="243800" wrap="square" tIns="243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9pPr>
          </a:lstStyle>
          <a:p>
            <a:r>
              <a:t>xx%</a:t>
            </a:r>
          </a:p>
        </p:txBody>
      </p:sp>
      <p:sp>
        <p:nvSpPr>
          <p:cNvPr id="51" name="Google Shape;51;g3a9d5c92f82_0_2243"/>
          <p:cNvSpPr txBox="1"/>
          <p:nvPr>
            <p:ph idx="1" type="body"/>
          </p:nvPr>
        </p:nvSpPr>
        <p:spPr>
          <a:xfrm>
            <a:off x="831200" y="8609133"/>
            <a:ext cx="22721700" cy="3468900"/>
          </a:xfrm>
          <a:prstGeom prst="rect">
            <a:avLst/>
          </a:prstGeom>
        </p:spPr>
        <p:txBody>
          <a:bodyPr anchorCtr="0" anchor="t" bIns="243800" lIns="243800" spcFirstLastPara="1" rIns="243800" wrap="square" tIns="243800">
            <a:normAutofit/>
          </a:bodyPr>
          <a:lstStyle>
            <a:lvl1pPr indent="-533400" lvl="0" marL="457200" algn="ctr">
              <a:spcBef>
                <a:spcPts val="0"/>
              </a:spcBef>
              <a:spcAft>
                <a:spcPts val="0"/>
              </a:spcAft>
              <a:buSzPts val="4800"/>
              <a:buChar char="●"/>
              <a:defRPr/>
            </a:lvl1pPr>
            <a:lvl2pPr indent="-463550" lvl="1" marL="914400" algn="ctr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2pPr>
            <a:lvl3pPr indent="-463550" lvl="2" marL="1371600" algn="ctr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3pPr>
            <a:lvl4pPr indent="-463550" lvl="3" marL="1828800" algn="ctr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4pPr>
            <a:lvl5pPr indent="-463550" lvl="4" marL="2286000" algn="ctr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5pPr>
            <a:lvl6pPr indent="-463550" lvl="5" marL="2743200" algn="ctr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6pPr>
            <a:lvl7pPr indent="-463550" lvl="6" marL="3200400" algn="ctr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7pPr>
            <a:lvl8pPr indent="-463550" lvl="7" marL="3657600" algn="ctr">
              <a:spcBef>
                <a:spcPts val="0"/>
              </a:spcBef>
              <a:spcAft>
                <a:spcPts val="0"/>
              </a:spcAft>
              <a:buSzPts val="3700"/>
              <a:buChar char="○"/>
              <a:defRPr/>
            </a:lvl8pPr>
            <a:lvl9pPr indent="-463550" lvl="8" marL="4114800" algn="ctr">
              <a:spcBef>
                <a:spcPts val="0"/>
              </a:spcBef>
              <a:spcAft>
                <a:spcPts val="0"/>
              </a:spcAft>
              <a:buSzPts val="3700"/>
              <a:buChar char="■"/>
              <a:defRPr/>
            </a:lvl9pPr>
          </a:lstStyle>
          <a:p/>
        </p:txBody>
      </p:sp>
      <p:sp>
        <p:nvSpPr>
          <p:cNvPr id="52" name="Google Shape;52;g3a9d5c92f82_0_2243"/>
          <p:cNvSpPr txBox="1"/>
          <p:nvPr>
            <p:ph idx="12" type="sldNum"/>
          </p:nvPr>
        </p:nvSpPr>
        <p:spPr>
          <a:xfrm>
            <a:off x="22640667" y="12482692"/>
            <a:ext cx="1463100" cy="10497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a9d5c92f82_0_2247"/>
          <p:cNvSpPr txBox="1"/>
          <p:nvPr>
            <p:ph idx="12" type="sldNum"/>
          </p:nvPr>
        </p:nvSpPr>
        <p:spPr>
          <a:xfrm>
            <a:off x="22640667" y="12482692"/>
            <a:ext cx="1463100" cy="1049700"/>
          </a:xfrm>
          <a:prstGeom prst="rect">
            <a:avLst/>
          </a:prstGeom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">
  <p:cSld name="TITLE_1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a9d5c92f82_0_2249"/>
          <p:cNvSpPr txBox="1"/>
          <p:nvPr>
            <p:ph type="title"/>
          </p:nvPr>
        </p:nvSpPr>
        <p:spPr>
          <a:xfrm>
            <a:off x="1778000" y="2298700"/>
            <a:ext cx="208281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57" name="Google Shape;57;g3a9d5c92f82_0_2249"/>
          <p:cNvSpPr txBox="1"/>
          <p:nvPr>
            <p:ph idx="1" type="body"/>
          </p:nvPr>
        </p:nvSpPr>
        <p:spPr>
          <a:xfrm>
            <a:off x="1778000" y="7073900"/>
            <a:ext cx="20828100" cy="15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1pPr>
            <a:lvl2pPr indent="-2286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2pPr>
            <a:lvl3pPr indent="-2286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3pPr>
            <a:lvl4pPr indent="-2286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4pPr>
            <a:lvl5pPr indent="-2286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5pPr>
            <a:lvl6pPr indent="-371475" lvl="5" marL="2743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■"/>
              <a:defRPr/>
            </a:lvl6pPr>
            <a:lvl7pPr indent="-371475" lvl="6" marL="3200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●"/>
              <a:defRPr/>
            </a:lvl7pPr>
            <a:lvl8pPr indent="-371475" lvl="7" marL="3657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○"/>
              <a:defRPr/>
            </a:lvl8pPr>
            <a:lvl9pPr indent="-371475" lvl="8" marL="4114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■"/>
              <a:defRPr/>
            </a:lvl9pPr>
          </a:lstStyle>
          <a:p/>
        </p:txBody>
      </p:sp>
      <p:sp>
        <p:nvSpPr>
          <p:cNvPr id="58" name="Google Shape;58;g3a9d5c92f82_0_2249"/>
          <p:cNvSpPr txBox="1"/>
          <p:nvPr>
            <p:ph idx="12" type="sldNum"/>
          </p:nvPr>
        </p:nvSpPr>
        <p:spPr>
          <a:xfrm>
            <a:off x="11959031" y="13081000"/>
            <a:ext cx="4533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chemeClr val="accent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chemeClr val="accent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chemeClr val="accent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chemeClr val="accent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chemeClr val="accent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chemeClr val="accent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chemeClr val="accent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chemeClr val="accent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chemeClr val="accent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2700"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3a9d5c92f82_0_2199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800" lIns="243800" spcFirstLastPara="1" rIns="243800" wrap="square" tIns="243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Oswald"/>
              <a:buNone/>
              <a:defRPr sz="8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Oswald"/>
              <a:buNone/>
              <a:defRPr sz="8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Oswald"/>
              <a:buNone/>
              <a:defRPr sz="8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Oswald"/>
              <a:buNone/>
              <a:defRPr sz="8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Oswald"/>
              <a:buNone/>
              <a:defRPr sz="8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Oswald"/>
              <a:buNone/>
              <a:defRPr sz="8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Oswald"/>
              <a:buNone/>
              <a:defRPr sz="8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Oswald"/>
              <a:buNone/>
              <a:defRPr sz="8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Oswald"/>
              <a:buNone/>
              <a:defRPr sz="8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g3a9d5c92f82_0_2199"/>
          <p:cNvSpPr txBox="1"/>
          <p:nvPr>
            <p:ph idx="1" type="body"/>
          </p:nvPr>
        </p:nvSpPr>
        <p:spPr>
          <a:xfrm>
            <a:off x="831200" y="3073267"/>
            <a:ext cx="22721700" cy="91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800" lIns="243800" spcFirstLastPara="1" rIns="243800" wrap="square" tIns="243800">
            <a:normAutofit/>
          </a:bodyPr>
          <a:lstStyle>
            <a:lvl1pPr indent="-5334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Average"/>
              <a:buChar char="●"/>
              <a:defRPr sz="4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4635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700"/>
              <a:buFont typeface="Average"/>
              <a:buChar char="○"/>
              <a:defRPr sz="37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4635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700"/>
              <a:buFont typeface="Average"/>
              <a:buChar char="■"/>
              <a:defRPr sz="37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4635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700"/>
              <a:buFont typeface="Average"/>
              <a:buChar char="●"/>
              <a:defRPr sz="37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4635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700"/>
              <a:buFont typeface="Average"/>
              <a:buChar char="○"/>
              <a:defRPr sz="37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4635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700"/>
              <a:buFont typeface="Average"/>
              <a:buChar char="■"/>
              <a:defRPr sz="37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4635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700"/>
              <a:buFont typeface="Average"/>
              <a:buChar char="●"/>
              <a:defRPr sz="37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4635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700"/>
              <a:buFont typeface="Average"/>
              <a:buChar char="○"/>
              <a:defRPr sz="37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4635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700"/>
              <a:buFont typeface="Average"/>
              <a:buChar char="■"/>
              <a:defRPr sz="37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g3a9d5c92f82_0_2199"/>
          <p:cNvSpPr txBox="1"/>
          <p:nvPr>
            <p:ph idx="12" type="sldNum"/>
          </p:nvPr>
        </p:nvSpPr>
        <p:spPr>
          <a:xfrm>
            <a:off x="22640667" y="12482692"/>
            <a:ext cx="1463100" cy="10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rmAutofit/>
          </a:bodyPr>
          <a:lstStyle>
            <a:lvl1pPr lvl="0" algn="r">
              <a:buNone/>
              <a:defRPr sz="27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27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27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27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27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27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27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27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27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hyperlink" Target="http://drive.google.com/file/d/1K0fw3M3zOnrZLt0U1HnCE3DAVj_r5hqk/view" TargetMode="External"/><Relationship Id="rId5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1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1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9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Relationship Id="rId4" Type="http://schemas.openxmlformats.org/officeDocument/2006/relationships/image" Target="../media/image7.jpg"/><Relationship Id="rId5" Type="http://schemas.openxmlformats.org/officeDocument/2006/relationships/hyperlink" Target="http://abrimos.info/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mx.linkedin.com/in/mar%C3%ADa-del-carmen-nava-polina-4713791a" TargetMode="External"/><Relationship Id="rId4" Type="http://schemas.openxmlformats.org/officeDocument/2006/relationships/hyperlink" Target="http://www.mariadelcarmennavapolina.mx" TargetMode="External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idx="4294967295" type="ctrTitle"/>
          </p:nvPr>
        </p:nvSpPr>
        <p:spPr>
          <a:xfrm>
            <a:off x="1778000" y="1106150"/>
            <a:ext cx="208281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0"/>
              <a:buFont typeface="Arial"/>
              <a:buNone/>
            </a:pPr>
            <a:r>
              <a:rPr lang="en-US" sz="8848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Datos abiertos y transparencia proactiva. Atomización de la transparencia y retos a la privacidad en México</a:t>
            </a:r>
            <a:endParaRPr i="0" sz="8000" u="none" cap="none" strike="noStrike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64" name="Google Shape;64;p1"/>
          <p:cNvSpPr txBox="1"/>
          <p:nvPr>
            <p:ph idx="4294967295" type="subTitle"/>
          </p:nvPr>
        </p:nvSpPr>
        <p:spPr>
          <a:xfrm>
            <a:off x="1778000" y="7073899"/>
            <a:ext cx="20828000" cy="221991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 lnSpcReduction="10000"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Average"/>
              <a:buNone/>
            </a:pPr>
            <a:r>
              <a:rPr b="0" i="0" lang="en-US" sz="4800" u="none" cap="none" strike="noStrike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Dra. María del Carmen Nava Polina</a:t>
            </a:r>
            <a:endParaRPr b="0" i="0" sz="4800" u="none" cap="none" strike="noStrike">
              <a:solidFill>
                <a:srgbClr val="FFFFFF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757"/>
              <a:buFont typeface="Helvetica Neue"/>
              <a:buNone/>
            </a:pPr>
            <a:r>
              <a:rPr b="0" i="0" lang="en-US" sz="4800" u="none" cap="none" strike="noStrike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Comisionada Ciudadana </a:t>
            </a:r>
            <a:endParaRPr b="0" i="0" sz="4800" u="none" cap="none" strike="noStrike">
              <a:solidFill>
                <a:srgbClr val="FFFFFF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757"/>
              <a:buFont typeface="Helvetica Neue"/>
              <a:buNone/>
            </a:pPr>
            <a:r>
              <a:rPr b="0" i="0" lang="en-US" sz="4800" u="none" cap="none" strike="noStrike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INFO CDMX</a:t>
            </a:r>
            <a:endParaRPr b="0" i="0" sz="4800" u="none" cap="none" strike="noStrike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65" name="Google Shape;65;p1"/>
          <p:cNvSpPr txBox="1"/>
          <p:nvPr/>
        </p:nvSpPr>
        <p:spPr>
          <a:xfrm>
            <a:off x="15608875" y="9278625"/>
            <a:ext cx="6988200" cy="84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Helvetica Neue"/>
              <a:buNone/>
            </a:pPr>
            <a:r>
              <a:rPr b="0" i="0" lang="en-US" sz="4800" u="none" cap="none" strike="noStrike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2</a:t>
            </a:r>
            <a:r>
              <a:rPr lang="en-US" sz="4800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8</a:t>
            </a:r>
            <a:r>
              <a:rPr b="0" i="0" lang="en-US" sz="4800" u="none" cap="none" strike="noStrike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 de </a:t>
            </a:r>
            <a:r>
              <a:rPr lang="en-US" sz="4800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noviembre</a:t>
            </a:r>
            <a:r>
              <a:rPr b="0" i="0" lang="en-US" sz="4800" u="none" cap="none" strike="noStrike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 de 2025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aptura de pantalla 2025-08-22 a la(s) 4.05.32 p.m..png" id="66" name="Google Shape;6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36523" y="11078694"/>
            <a:ext cx="5984218" cy="1525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"/>
          <p:cNvSpPr txBox="1"/>
          <p:nvPr>
            <p:ph type="title"/>
          </p:nvPr>
        </p:nvSpPr>
        <p:spPr>
          <a:xfrm>
            <a:off x="6230125" y="776450"/>
            <a:ext cx="9884100" cy="368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848"/>
              <a:buFont typeface="Helvetica Neue"/>
              <a:buNone/>
            </a:pPr>
            <a:r>
              <a:rPr lang="en-US" sz="8848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Índice</a:t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72" name="Google Shape;72;p2"/>
          <p:cNvSpPr txBox="1"/>
          <p:nvPr>
            <p:ph idx="1" type="body"/>
          </p:nvPr>
        </p:nvSpPr>
        <p:spPr>
          <a:xfrm>
            <a:off x="1790600" y="4722775"/>
            <a:ext cx="21005700" cy="9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5397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Font typeface="Average"/>
              <a:buAutoNum type="romanUcPeriod"/>
            </a:pPr>
            <a:r>
              <a:rPr lang="en-US" sz="4800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Democracia y reformas de transparencia en México.</a:t>
            </a:r>
            <a:endParaRPr sz="4800">
              <a:solidFill>
                <a:srgbClr val="FFFFFF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5397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Font typeface="Average"/>
              <a:buAutoNum type="romanUcPeriod"/>
            </a:pPr>
            <a:r>
              <a:rPr lang="en-US" sz="4800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Datos abiertos y transparencia proactiva.</a:t>
            </a:r>
            <a:endParaRPr sz="4800">
              <a:solidFill>
                <a:srgbClr val="FFFFFF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5397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Font typeface="Average"/>
              <a:buAutoNum type="romanUcPeriod"/>
            </a:pPr>
            <a:r>
              <a:rPr lang="en-US" sz="4800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Riesgos a la privacidad.</a:t>
            </a:r>
            <a:endParaRPr sz="4800">
              <a:solidFill>
                <a:srgbClr val="FFFFFF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descr="Captura de pantalla 2025-08-22 a la(s) 4.05.32 p.m..png" id="73" name="Google Shape;7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490423" y="11248919"/>
            <a:ext cx="5984218" cy="1525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97cde58372_0_11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-533400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verage"/>
              <a:buAutoNum type="romanUcPeriod"/>
            </a:pPr>
            <a:r>
              <a:rPr lang="en-US" sz="4800">
                <a:latin typeface="Average"/>
                <a:ea typeface="Average"/>
                <a:cs typeface="Average"/>
                <a:sym typeface="Average"/>
              </a:rPr>
              <a:t>Democracia y reformas de transparencia en México.</a:t>
            </a:r>
            <a:endParaRPr sz="8848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79" name="Google Shape;79;g397cde58372_0_11"/>
          <p:cNvSpPr txBox="1"/>
          <p:nvPr>
            <p:ph idx="1" type="body"/>
          </p:nvPr>
        </p:nvSpPr>
        <p:spPr>
          <a:xfrm>
            <a:off x="831200" y="3073267"/>
            <a:ext cx="22721700" cy="91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-4889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verage"/>
              <a:buChar char="-"/>
            </a:pPr>
            <a:r>
              <a:rPr lang="en-US" sz="41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De acuerdo con Variedades de Democracia 2024, los niveles de democracia del mundo vuelven a los niveles de 1985.</a:t>
            </a:r>
            <a:endParaRPr sz="41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4889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verage"/>
              <a:buChar char="-"/>
            </a:pPr>
            <a:r>
              <a:rPr lang="en-US" sz="41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 La democracia es la que más está perdiendo en términos de poder económico: esta se encuentra en su nivel más bajo en más de 50 años.</a:t>
            </a:r>
            <a:endParaRPr sz="41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4889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verage"/>
              <a:buChar char="-"/>
            </a:pPr>
            <a:r>
              <a:rPr lang="en-US" sz="41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Ola mundial de autocratización. El mundo cuenta ahora con 88 democracias (liberales y electorales) y 91 autocracias (electorales y cerradas).</a:t>
            </a:r>
            <a:endParaRPr sz="41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4889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verage"/>
              <a:buChar char="-"/>
            </a:pPr>
            <a:r>
              <a:rPr lang="en-US" sz="41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3 de cada 4 personas en el mundo viven en autocracias en la actualidad.</a:t>
            </a:r>
            <a:endParaRPr sz="41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4889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verage"/>
              <a:buChar char="-"/>
            </a:pPr>
            <a:r>
              <a:rPr lang="en-US" sz="41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Los ataques a la libertad de expresión continúan a un ritmo alarmante: ha empeorado en 44 países en 2024, cifra superior a los 35 países del 2023.</a:t>
            </a:r>
            <a:endParaRPr sz="41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4889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Char char="-"/>
            </a:pPr>
            <a:r>
              <a:rPr lang="en-US" sz="41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El retroceso democrático en América Latina se debe principalmente a los procesos de autocratización en México, Argentina y Perú.</a:t>
            </a:r>
            <a:endParaRPr sz="41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Helvetica Neue"/>
              <a:buNone/>
            </a:pPr>
            <a:r>
              <a:t/>
            </a:r>
            <a:endParaRPr sz="61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descr="Captura de pantalla 2025-08-22 a la(s) 4.05.32 p.m..png" id="80" name="Google Shape;80;g397cde58372_0_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06773" y="11175994"/>
            <a:ext cx="5984218" cy="1525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97cde58372_0_21"/>
          <p:cNvSpPr txBox="1"/>
          <p:nvPr>
            <p:ph type="title"/>
          </p:nvPr>
        </p:nvSpPr>
        <p:spPr>
          <a:xfrm>
            <a:off x="831275" y="679175"/>
            <a:ext cx="19325400" cy="22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-533400" lvl="0" marL="457200" rtl="0" algn="ctr">
              <a:spcBef>
                <a:spcPts val="0"/>
              </a:spcBef>
              <a:spcAft>
                <a:spcPts val="0"/>
              </a:spcAft>
              <a:buSzPts val="4800"/>
              <a:buFont typeface="Average"/>
              <a:buAutoNum type="romanUcPeriod"/>
            </a:pPr>
            <a:r>
              <a:rPr lang="en-US" sz="4800">
                <a:latin typeface="Average"/>
                <a:ea typeface="Average"/>
                <a:cs typeface="Average"/>
                <a:sym typeface="Average"/>
              </a:rPr>
              <a:t>Democracia y reformas de transparencia en México.</a:t>
            </a:r>
            <a:endParaRPr/>
          </a:p>
        </p:txBody>
      </p:sp>
      <p:sp>
        <p:nvSpPr>
          <p:cNvPr id="86" name="Google Shape;86;g397cde58372_0_21"/>
          <p:cNvSpPr txBox="1"/>
          <p:nvPr>
            <p:ph idx="1" type="body"/>
          </p:nvPr>
        </p:nvSpPr>
        <p:spPr>
          <a:xfrm>
            <a:off x="1382175" y="2509750"/>
            <a:ext cx="22179300" cy="103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507485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2"/>
              <a:buFont typeface="Average"/>
              <a:buChar char="●"/>
            </a:pPr>
            <a:r>
              <a:rPr lang="en-US" sz="4391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Reforma constitucional que desapareció a 7 órganos constitucionales autónomos, entre ellos el INAI. La reforma señala que se deberá expedir la legislación secundaria y que las entidades federativas tendrán 90 días naturales para que las entidades federativas armonicen sus constituciones y leyes. (20 diciembre 2024)</a:t>
            </a:r>
            <a:endParaRPr sz="4391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Helvetica Neue"/>
              <a:buNone/>
            </a:pPr>
            <a:r>
              <a:t/>
            </a:r>
            <a:endParaRPr sz="4391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91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20 de marzo de 2025:</a:t>
            </a:r>
            <a:endParaRPr sz="4391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507485" lvl="0" marL="45720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4392"/>
              <a:buFont typeface="Average"/>
              <a:buChar char="●"/>
            </a:pPr>
            <a:r>
              <a:rPr lang="en-US" sz="4391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Ley General de Transparencia y Acceso a la Información Pública: Cerrar el INAI y el Sistema Nacional de Transparencia.</a:t>
            </a:r>
            <a:endParaRPr sz="4391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50748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2"/>
              <a:buFont typeface="Average"/>
              <a:buChar char="●"/>
            </a:pPr>
            <a:r>
              <a:rPr lang="en-US" sz="4391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Ley General de Protección de Datos Personales en Posesión de Sujetos Obligados</a:t>
            </a:r>
            <a:endParaRPr sz="4391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50748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2"/>
              <a:buFont typeface="Average"/>
              <a:buChar char="●"/>
            </a:pPr>
            <a:r>
              <a:rPr lang="en-US" sz="4391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Ley Federal de Protección de Datos Personales en Posesión de los Particulares</a:t>
            </a:r>
            <a:endParaRPr sz="4391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50748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2"/>
              <a:buFont typeface="Average"/>
              <a:buChar char="●"/>
            </a:pPr>
            <a:r>
              <a:rPr lang="en-US" sz="4391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Se reformó la Ley Orgánica de la Administración Pública Federal: Crear Transparencia para el Pueblo, órgano desconcentrado de la Secretaría de Anticorrupción y Buen Gobierno.</a:t>
            </a:r>
            <a:endParaRPr sz="4391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Helvetica Neue"/>
              <a:buNone/>
            </a:pPr>
            <a:r>
              <a:t/>
            </a:r>
            <a:endParaRPr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descr="Captura de pantalla 2025-08-22 a la(s) 4.05.32 p.m..png" id="87" name="Google Shape;87;g397cde58372_0_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06773" y="11175994"/>
            <a:ext cx="5984218" cy="1525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97cde58372_0_6"/>
          <p:cNvSpPr txBox="1"/>
          <p:nvPr>
            <p:ph idx="1" type="body"/>
          </p:nvPr>
        </p:nvSpPr>
        <p:spPr>
          <a:xfrm>
            <a:off x="831200" y="3073267"/>
            <a:ext cx="22721700" cy="91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 fontScale="85000" lnSpcReduction="20000"/>
          </a:bodyPr>
          <a:lstStyle/>
          <a:p>
            <a:pPr indent="-41148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rage"/>
              <a:buChar char="●"/>
            </a:pPr>
            <a:r>
              <a:rPr lang="en-US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Desaparición de la autonomía de los órganos garantes del derecho de acceso a la información y a la protección de datos personales.</a:t>
            </a:r>
            <a:endParaRPr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411480" lvl="0" marL="45720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rage"/>
              <a:buChar char="●"/>
            </a:pPr>
            <a:r>
              <a:rPr lang="en-US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Surgimiento de múltiples autoridades garantes en los órganos de contraloría de los 3 poderes, universidades y los órganos autónomos: atomización de la transparencia. </a:t>
            </a:r>
            <a:endParaRPr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411480" lvl="0" marL="45720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rage"/>
              <a:buChar char="●"/>
            </a:pPr>
            <a:r>
              <a:rPr lang="en-US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Multiplicar el número de garantes al pasar de 33 a un estimado de más de 400.</a:t>
            </a:r>
            <a:endParaRPr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411480" lvl="0" marL="45720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rage"/>
              <a:buChar char="●"/>
            </a:pPr>
            <a:r>
              <a:rPr lang="en-US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Invasión de las soberanías y autonomías de las 32 entidades federativas y de todos los municipios.</a:t>
            </a:r>
            <a:endParaRPr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411480" lvl="0" marL="45720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rage"/>
              <a:buChar char="●"/>
            </a:pPr>
            <a:r>
              <a:rPr lang="en-US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No respetar el pacto federal.</a:t>
            </a:r>
            <a:endParaRPr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93" name="Google Shape;93;g397cde58372_0_6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-533400" lvl="0" marL="457200" rtl="0" algn="ctr">
              <a:spcBef>
                <a:spcPts val="0"/>
              </a:spcBef>
              <a:spcAft>
                <a:spcPts val="0"/>
              </a:spcAft>
              <a:buSzPts val="4800"/>
              <a:buFont typeface="Average"/>
              <a:buAutoNum type="romanUcPeriod"/>
            </a:pPr>
            <a:r>
              <a:rPr lang="en-US" sz="4800">
                <a:latin typeface="Average"/>
                <a:ea typeface="Average"/>
                <a:cs typeface="Average"/>
                <a:sym typeface="Average"/>
              </a:rPr>
              <a:t>Democracia y reformas de transparencia en México.</a:t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descr="Captura de pantalla 2025-08-22 a la(s) 4.05.32 p.m..png" id="94" name="Google Shape;94;g397cde58372_0_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06773" y="11175994"/>
            <a:ext cx="5984218" cy="1525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97cde58372_0_16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-533400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verage"/>
              <a:buAutoNum type="romanUcPeriod"/>
            </a:pPr>
            <a:r>
              <a:rPr lang="en-US" sz="4800">
                <a:latin typeface="Average"/>
                <a:ea typeface="Average"/>
                <a:cs typeface="Average"/>
                <a:sym typeface="Average"/>
              </a:rPr>
              <a:t>Democracia y reformas de transparencia en México.</a:t>
            </a:r>
            <a:endParaRPr sz="8848"/>
          </a:p>
        </p:txBody>
      </p:sp>
      <p:sp>
        <p:nvSpPr>
          <p:cNvPr id="100" name="Google Shape;100;g397cde58372_0_16"/>
          <p:cNvSpPr txBox="1"/>
          <p:nvPr>
            <p:ph idx="1" type="body"/>
          </p:nvPr>
        </p:nvSpPr>
        <p:spPr>
          <a:xfrm>
            <a:off x="831200" y="3073267"/>
            <a:ext cx="22721700" cy="91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552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Font typeface="Average"/>
              <a:buChar char="●"/>
            </a:pPr>
            <a:r>
              <a:rPr lang="en-US" sz="5100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Para dar seguimiento e informar sobre las reformas en las entidades federativas, hicimos el semáforo de la extinción de las autonomías</a:t>
            </a:r>
            <a:r>
              <a:rPr lang="en-US" sz="5100">
                <a:solidFill>
                  <a:srgbClr val="FFFFFF"/>
                </a:solidFill>
              </a:rPr>
              <a:t>:</a:t>
            </a:r>
            <a:endParaRPr sz="5100">
              <a:solidFill>
                <a:srgbClr val="FFFFFF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100">
              <a:solidFill>
                <a:srgbClr val="FFFFFF"/>
              </a:solidFill>
            </a:endParaRPr>
          </a:p>
          <a:p>
            <a:pPr indent="-482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verage"/>
              <a:buChar char="○"/>
            </a:pPr>
            <a:r>
              <a:rPr lang="en-US" sz="4000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Verde: Entidades en las que no se ha presentado iniciativa de reforma. (1 - CDMX).</a:t>
            </a:r>
            <a:endParaRPr sz="4000">
              <a:solidFill>
                <a:srgbClr val="FFFFFF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482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verage"/>
              <a:buChar char="○"/>
            </a:pPr>
            <a:r>
              <a:rPr lang="en-US" sz="4000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Amarillo: Entidades en las que se ha presentado pero no aprobado iniciativa. </a:t>
            </a:r>
            <a:endParaRPr sz="4000">
              <a:solidFill>
                <a:srgbClr val="FFFFFF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482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verage"/>
              <a:buChar char="○"/>
            </a:pPr>
            <a:r>
              <a:rPr lang="en-US" sz="4000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Naranja: Entidades en las que se ha aprobado la reforma pero el garante sigue operando.</a:t>
            </a:r>
            <a:endParaRPr sz="4000">
              <a:solidFill>
                <a:srgbClr val="FFFFFF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482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verage"/>
              <a:buChar char="○"/>
            </a:pPr>
            <a:r>
              <a:rPr lang="en-US" sz="4000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Rojo: Entidades en las que los garantes están extintos.</a:t>
            </a:r>
            <a:endParaRPr sz="4000">
              <a:solidFill>
                <a:srgbClr val="FFFFFF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482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verage"/>
              <a:buChar char="○"/>
            </a:pPr>
            <a:r>
              <a:rPr lang="en-US" sz="4000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Un punto blanco: Entidades en las que se ha presentado reforma legal.</a:t>
            </a:r>
            <a:endParaRPr sz="4000">
              <a:solidFill>
                <a:srgbClr val="FFFFFF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482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verage"/>
              <a:buChar char="○"/>
            </a:pPr>
            <a:r>
              <a:rPr lang="en-US" sz="4000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Dos puntos blancos: Entidades en las que se ha aprobado la reforma legal.</a:t>
            </a:r>
            <a:endParaRPr sz="4000">
              <a:solidFill>
                <a:srgbClr val="FFFFFF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descr="Captura de pantalla 2025-08-22 a la(s) 4.05.32 p.m..png" id="101" name="Google Shape;101;g397cde58372_0_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06773" y="11175994"/>
            <a:ext cx="5984218" cy="1525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a9d5c92f82_0_1915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-533400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verage"/>
              <a:buAutoNum type="romanUcPeriod"/>
            </a:pPr>
            <a:r>
              <a:rPr lang="en-US" sz="4800">
                <a:latin typeface="Average"/>
                <a:ea typeface="Average"/>
                <a:cs typeface="Average"/>
                <a:sym typeface="Average"/>
              </a:rPr>
              <a:t>Democracia y reformas de transparencia en México.</a:t>
            </a:r>
            <a:endParaRPr sz="8848"/>
          </a:p>
        </p:txBody>
      </p:sp>
      <p:sp>
        <p:nvSpPr>
          <p:cNvPr id="107" name="Google Shape;107;g3a9d5c92f82_0_1915"/>
          <p:cNvSpPr txBox="1"/>
          <p:nvPr>
            <p:ph idx="1" type="body"/>
          </p:nvPr>
        </p:nvSpPr>
        <p:spPr>
          <a:xfrm>
            <a:off x="831200" y="3073267"/>
            <a:ext cx="22721700" cy="91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635000" lvl="0" marL="6350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verage"/>
              <a:buChar char="●"/>
            </a:pPr>
            <a:r>
              <a:rPr lang="en-US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R</a:t>
            </a:r>
            <a:r>
              <a:rPr lang="en-US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evisión de las gacetas, órdenes del día, iniciativas, dictámenes y redes para identificar las reformas constitucionales y legales, su aprobación y detalles.</a:t>
            </a:r>
            <a:endParaRPr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635000" lvl="0" marL="6350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verage"/>
              <a:buChar char="●"/>
            </a:pPr>
            <a:r>
              <a:rPr lang="en-US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Seguimiento del proceso legislativo de cada entidad federativa.</a:t>
            </a:r>
            <a:endParaRPr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635000" lvl="0" marL="6350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verage"/>
              <a:buChar char="●"/>
            </a:pPr>
            <a:r>
              <a:rPr lang="en-US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Revisar los modelos propuestos y aprobados de las autoridades garantes.</a:t>
            </a:r>
            <a:endParaRPr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635000" lvl="0" marL="6350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verage"/>
              <a:buChar char="●"/>
            </a:pPr>
            <a:r>
              <a:rPr lang="en-US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Generar el semáforo de los órganos garantes.</a:t>
            </a:r>
            <a:endParaRPr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558800" lvl="0" marL="63500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verage"/>
              <a:buChar char="●"/>
            </a:pPr>
            <a:r>
              <a:rPr lang="en-US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Actualización semanal desde abril hasta la fecha.</a:t>
            </a:r>
            <a:endParaRPr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1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descr="Captura de pantalla 2025-08-22 a la(s) 4.05.32 p.m..png" id="108" name="Google Shape;108;g3a9d5c92f82_0_19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06773" y="11175994"/>
            <a:ext cx="5984218" cy="1525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a9d5c92f82_0_1909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-533400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verage"/>
              <a:buAutoNum type="romanUcPeriod"/>
            </a:pPr>
            <a:r>
              <a:rPr lang="en-US" sz="4800">
                <a:latin typeface="Average"/>
                <a:ea typeface="Average"/>
                <a:cs typeface="Average"/>
                <a:sym typeface="Average"/>
              </a:rPr>
              <a:t>Democracia y reformas de transparencia en México.</a:t>
            </a:r>
            <a:endParaRPr sz="8848"/>
          </a:p>
        </p:txBody>
      </p:sp>
      <p:sp>
        <p:nvSpPr>
          <p:cNvPr id="114" name="Google Shape;114;g3a9d5c92f82_0_1909"/>
          <p:cNvSpPr txBox="1"/>
          <p:nvPr>
            <p:ph idx="1" type="body"/>
          </p:nvPr>
        </p:nvSpPr>
        <p:spPr>
          <a:xfrm>
            <a:off x="831150" y="2569017"/>
            <a:ext cx="22721700" cy="91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92710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verage"/>
              <a:buChar char="●"/>
            </a:pPr>
            <a:r>
              <a:rPr lang="en-US" sz="50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Mapa de la extinción de las autonomías:</a:t>
            </a:r>
            <a:endParaRPr sz="50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0">
              <a:solidFill>
                <a:schemeClr val="dk1"/>
              </a:solidFill>
            </a:endParaRPr>
          </a:p>
        </p:txBody>
      </p:sp>
      <p:pic>
        <p:nvPicPr>
          <p:cNvPr descr="Captura de pantalla 2025-08-22 a la(s) 4.05.32 p.m..png" id="115" name="Google Shape;115;g3a9d5c92f82_0_19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06773" y="11175994"/>
            <a:ext cx="5984218" cy="152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g3a9d5c92f82_0_1909" title="Mapa garantes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63200" y="3645651"/>
            <a:ext cx="15103622" cy="8495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a9d5c92f82_0_2102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-533400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verage"/>
              <a:buAutoNum type="romanUcPeriod"/>
            </a:pPr>
            <a:r>
              <a:rPr lang="en-US" sz="4800">
                <a:latin typeface="Average"/>
                <a:ea typeface="Average"/>
                <a:cs typeface="Average"/>
                <a:sym typeface="Average"/>
              </a:rPr>
              <a:t>Democracia y reformas de transparencia en México.</a:t>
            </a:r>
            <a:endParaRPr sz="8848"/>
          </a:p>
        </p:txBody>
      </p:sp>
      <p:sp>
        <p:nvSpPr>
          <p:cNvPr id="122" name="Google Shape;122;g3a9d5c92f82_0_2102"/>
          <p:cNvSpPr txBox="1"/>
          <p:nvPr>
            <p:ph idx="1" type="body"/>
          </p:nvPr>
        </p:nvSpPr>
        <p:spPr>
          <a:xfrm>
            <a:off x="831200" y="3073267"/>
            <a:ext cx="22721700" cy="91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927100" lvl="0" marL="1219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verage"/>
              <a:buChar char="●"/>
            </a:pPr>
            <a:r>
              <a:rPr lang="en-US" sz="50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La atomización de la transparencia: en promedio son entre 9 y 10 autoridades garantes locales por entidad federativa lo que nos llevaría a más de 400 instituciones</a:t>
            </a:r>
            <a:r>
              <a:rPr lang="en-US" sz="5000">
                <a:solidFill>
                  <a:schemeClr val="dk1"/>
                </a:solidFill>
              </a:rPr>
              <a:t> y 8,144 sujetos obligados locales y federales.</a:t>
            </a:r>
            <a:endParaRPr sz="50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1219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92710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verage"/>
              <a:buChar char="●"/>
            </a:pPr>
            <a:r>
              <a:rPr lang="en-US" sz="50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Cambios en la institucionalidad bajo un sistema democrático de derecho, en un escenario de retrocesos democráticos y la disminución de frenos y contrapesos por perder la autonomía. </a:t>
            </a:r>
            <a:endParaRPr sz="50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descr="Captura de pantalla 2025-08-22 a la(s) 4.05.32 p.m..png" id="123" name="Google Shape;123;g3a9d5c92f82_0_2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06773" y="11175994"/>
            <a:ext cx="5984218" cy="1525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a9d5c92f82_0_2254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-533400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verage"/>
              <a:buAutoNum type="romanUcPeriod"/>
            </a:pPr>
            <a:r>
              <a:rPr lang="en-US" sz="4800">
                <a:latin typeface="Average"/>
                <a:ea typeface="Average"/>
                <a:cs typeface="Average"/>
                <a:sym typeface="Average"/>
              </a:rPr>
              <a:t>Democracia y reformas de transparencia en México.</a:t>
            </a:r>
            <a:endParaRPr sz="8848"/>
          </a:p>
        </p:txBody>
      </p:sp>
      <p:sp>
        <p:nvSpPr>
          <p:cNvPr id="129" name="Google Shape;129;g3a9d5c92f82_0_2254"/>
          <p:cNvSpPr txBox="1"/>
          <p:nvPr>
            <p:ph idx="1" type="body"/>
          </p:nvPr>
        </p:nvSpPr>
        <p:spPr>
          <a:xfrm>
            <a:off x="1227915" y="2601950"/>
            <a:ext cx="17481000" cy="10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546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verage"/>
              <a:buChar char="●"/>
            </a:pPr>
            <a:r>
              <a:rPr lang="en-US" sz="5000">
                <a:solidFill>
                  <a:schemeClr val="dk1"/>
                </a:solidFill>
              </a:rPr>
              <a:t>Al día de hoy son 15 órganos garantes locales extintos:</a:t>
            </a:r>
            <a:endParaRPr sz="50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descr="Captura de pantalla 2025-08-22 a la(s) 4.05.32 p.m..png" id="130" name="Google Shape;130;g3a9d5c92f82_0_22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06773" y="11175994"/>
            <a:ext cx="5984218" cy="152572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1" name="Google Shape;131;g3a9d5c92f82_0_2254"/>
          <p:cNvGraphicFramePr/>
          <p:nvPr/>
        </p:nvGraphicFramePr>
        <p:xfrm>
          <a:off x="2353250" y="3333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{3974A287-01F7-45EF-BC99-D85DF4D96DF9}</a:tableStyleId>
              </a:tblPr>
              <a:tblGrid>
                <a:gridCol w="4003500"/>
                <a:gridCol w="4081650"/>
                <a:gridCol w="62696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Entidad</a:t>
                      </a:r>
                      <a:r>
                        <a:rPr b="1"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 federativa</a:t>
                      </a:r>
                      <a:endParaRPr b="1"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Sujetos Obligados</a:t>
                      </a:r>
                      <a:endParaRPr b="1"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Nuevas autoridades garantes</a:t>
                      </a:r>
                      <a:endParaRPr b="1"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Aguascalientes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106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9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Baja California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164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9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Chiapas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309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13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Coahuila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179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12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Colima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175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11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Michoac</a:t>
                      </a: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án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87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10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Puebla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334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12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Quintana Roo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107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11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Sonora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203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6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Tabasco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68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11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Tamaulipas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163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11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Tlaxcala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146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11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Veracruz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398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12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Yucat</a:t>
                      </a: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án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274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14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Zacatecas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187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15</a:t>
                      </a:r>
                      <a:endParaRPr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Total</a:t>
                      </a:r>
                      <a:endParaRPr b="1"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2900</a:t>
                      </a:r>
                      <a:endParaRPr b="1"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700">
                          <a:solidFill>
                            <a:schemeClr val="dk1"/>
                          </a:solidFill>
                          <a:latin typeface="Average"/>
                          <a:ea typeface="Average"/>
                          <a:cs typeface="Average"/>
                          <a:sym typeface="Average"/>
                        </a:rPr>
                        <a:t>167</a:t>
                      </a:r>
                      <a:endParaRPr b="1" sz="2700">
                        <a:solidFill>
                          <a:schemeClr val="dk1"/>
                        </a:solidFill>
                        <a:latin typeface="Average"/>
                        <a:ea typeface="Average"/>
                        <a:cs typeface="Average"/>
                        <a:sym typeface="Average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a9d5c92f82_0_1921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Average"/>
                <a:ea typeface="Average"/>
                <a:cs typeface="Average"/>
                <a:sym typeface="Average"/>
              </a:rPr>
              <a:t>II. </a:t>
            </a:r>
            <a:r>
              <a:rPr lang="en-US" sz="4800">
                <a:latin typeface="Average"/>
                <a:ea typeface="Average"/>
                <a:cs typeface="Average"/>
                <a:sym typeface="Average"/>
              </a:rPr>
              <a:t>Datos abiertos y transparencia proactiva.</a:t>
            </a:r>
            <a:endParaRPr sz="48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37" name="Google Shape;137;g3a9d5c92f82_0_1921"/>
          <p:cNvSpPr txBox="1"/>
          <p:nvPr>
            <p:ph idx="1" type="body"/>
          </p:nvPr>
        </p:nvSpPr>
        <p:spPr>
          <a:xfrm>
            <a:off x="831200" y="3073267"/>
            <a:ext cx="22721700" cy="91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889000" lvl="0" marL="1219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rage"/>
              <a:buChar char="●"/>
            </a:pPr>
            <a:r>
              <a:rPr lang="en-US" sz="44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Con datos abiertos como ejercicio de transparencia proactiva, hemos generado investigaciones aplicadas en apertura institucional, a partir de una revisión y análisis de la información pública sobre temas coyunturales para la Ciudad de México. </a:t>
            </a:r>
            <a:endParaRPr sz="25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889000" lvl="0" marL="1219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rage"/>
              <a:buChar char="●"/>
            </a:pPr>
            <a:r>
              <a:rPr lang="en-US" sz="44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El objetivo de aprovechar los datos abiertos consiste en formular recomendaciones de política pública para mejorar la información disponible sobre el caso concreto y resolver las necesidades de información de las personas directamente afectadas.</a:t>
            </a:r>
            <a:endParaRPr sz="44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1219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889000" lvl="0" marL="1219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rage"/>
              <a:buChar char="●"/>
            </a:pPr>
            <a:r>
              <a:rPr lang="en-US" sz="44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3 casos prácticos sobre la aplicación de elementos de la calidad de la información en temas de interés para las personas en la Ciudad de México. </a:t>
            </a:r>
            <a:endParaRPr sz="44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descr="Captura de pantalla 2025-08-22 a la(s) 4.05.32 p.m..png" id="138" name="Google Shape;138;g3a9d5c92f82_0_19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06773" y="11175994"/>
            <a:ext cx="5984218" cy="1525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a9d5c92f82_0_1927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Average"/>
                <a:ea typeface="Average"/>
                <a:cs typeface="Average"/>
                <a:sym typeface="Average"/>
              </a:rPr>
              <a:t>II. Datos abiertos y transparencia proactiva.</a:t>
            </a:r>
            <a:endParaRPr sz="4800"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descr="Captura de pantalla 2025-08-22 a la(s) 4.05.32 p.m..png" id="144" name="Google Shape;144;g3a9d5c92f82_0_19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06773" y="11175994"/>
            <a:ext cx="5984218" cy="15257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. 270224-Portada Word-Reporte Especial #1- Programas y acciones sociales 2023 en la CDMX-2.jpg" id="145" name="Google Shape;145;g3a9d5c92f82_0_19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021" y="2714023"/>
            <a:ext cx="8021202" cy="10380378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g3a9d5c92f82_0_1927"/>
          <p:cNvSpPr/>
          <p:nvPr/>
        </p:nvSpPr>
        <p:spPr>
          <a:xfrm>
            <a:off x="9364800" y="2714025"/>
            <a:ext cx="3388068" cy="8310762"/>
          </a:xfrm>
          <a:custGeom>
            <a:rect b="b" l="l" r="r" t="t"/>
            <a:pathLst>
              <a:path extrusionOk="0" h="21600" w="21600">
                <a:moveTo>
                  <a:pt x="20742" y="21600"/>
                </a:moveTo>
                <a:lnTo>
                  <a:pt x="858" y="21600"/>
                </a:lnTo>
                <a:cubicBezTo>
                  <a:pt x="385" y="21600"/>
                  <a:pt x="0" y="21301"/>
                  <a:pt x="0" y="20933"/>
                </a:cubicBezTo>
                <a:lnTo>
                  <a:pt x="0" y="667"/>
                </a:lnTo>
                <a:cubicBezTo>
                  <a:pt x="0" y="299"/>
                  <a:pt x="385" y="0"/>
                  <a:pt x="858" y="0"/>
                </a:cubicBezTo>
                <a:lnTo>
                  <a:pt x="20742" y="0"/>
                </a:lnTo>
                <a:cubicBezTo>
                  <a:pt x="21215" y="0"/>
                  <a:pt x="21600" y="299"/>
                  <a:pt x="21600" y="667"/>
                </a:cubicBezTo>
                <a:lnTo>
                  <a:pt x="21600" y="20933"/>
                </a:lnTo>
                <a:cubicBezTo>
                  <a:pt x="21600" y="21301"/>
                  <a:pt x="21215" y="21600"/>
                  <a:pt x="20742" y="21600"/>
                </a:cubicBezTo>
                <a:close/>
              </a:path>
            </a:pathLst>
          </a:custGeom>
          <a:solidFill>
            <a:srgbClr val="5A9BCD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g3a9d5c92f82_0_1927"/>
          <p:cNvSpPr txBox="1"/>
          <p:nvPr/>
        </p:nvSpPr>
        <p:spPr>
          <a:xfrm>
            <a:off x="9665982" y="3007807"/>
            <a:ext cx="2657700" cy="10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58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pen Sans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Programas y acciones sociales</a:t>
            </a:r>
            <a:endParaRPr sz="28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48" name="Google Shape;148;g3a9d5c92f82_0_1927"/>
          <p:cNvSpPr txBox="1"/>
          <p:nvPr/>
        </p:nvSpPr>
        <p:spPr>
          <a:xfrm>
            <a:off x="9638163" y="4608825"/>
            <a:ext cx="2991000" cy="52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9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pen Sans"/>
              <a:buNone/>
            </a:pPr>
            <a:r>
              <a:rPr i="0" lang="en-US" sz="28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Políticas públicas para  cumplimiento de derechos económicos, sociales y culturales de las personas, con entrega de apoyos monetarios o en especie.</a:t>
            </a:r>
            <a:endParaRPr sz="20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49" name="Google Shape;149;g3a9d5c92f82_0_1927"/>
          <p:cNvSpPr/>
          <p:nvPr/>
        </p:nvSpPr>
        <p:spPr>
          <a:xfrm>
            <a:off x="13199900" y="2714025"/>
            <a:ext cx="3388068" cy="8310762"/>
          </a:xfrm>
          <a:custGeom>
            <a:rect b="b" l="l" r="r" t="t"/>
            <a:pathLst>
              <a:path extrusionOk="0" h="21600" w="21600">
                <a:moveTo>
                  <a:pt x="20742" y="21600"/>
                </a:moveTo>
                <a:lnTo>
                  <a:pt x="858" y="21600"/>
                </a:lnTo>
                <a:cubicBezTo>
                  <a:pt x="385" y="21600"/>
                  <a:pt x="0" y="21301"/>
                  <a:pt x="0" y="20933"/>
                </a:cubicBezTo>
                <a:lnTo>
                  <a:pt x="0" y="667"/>
                </a:lnTo>
                <a:cubicBezTo>
                  <a:pt x="0" y="299"/>
                  <a:pt x="385" y="0"/>
                  <a:pt x="858" y="0"/>
                </a:cubicBezTo>
                <a:lnTo>
                  <a:pt x="20742" y="0"/>
                </a:lnTo>
                <a:cubicBezTo>
                  <a:pt x="21215" y="0"/>
                  <a:pt x="21600" y="299"/>
                  <a:pt x="21600" y="667"/>
                </a:cubicBezTo>
                <a:lnTo>
                  <a:pt x="21600" y="20933"/>
                </a:lnTo>
                <a:cubicBezTo>
                  <a:pt x="21600" y="21301"/>
                  <a:pt x="21215" y="21600"/>
                  <a:pt x="20742" y="21600"/>
                </a:cubicBezTo>
                <a:close/>
              </a:path>
            </a:pathLst>
          </a:custGeom>
          <a:solidFill>
            <a:srgbClr val="5A9BCD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g3a9d5c92f82_0_1927"/>
          <p:cNvSpPr txBox="1"/>
          <p:nvPr/>
        </p:nvSpPr>
        <p:spPr>
          <a:xfrm>
            <a:off x="13565106" y="3007807"/>
            <a:ext cx="2657700" cy="16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6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Open Sans"/>
              <a:buNone/>
            </a:pPr>
            <a:r>
              <a:rPr b="1" i="0" lang="en-US" sz="29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Transparencia y rendición de cuentas</a:t>
            </a:r>
            <a:endParaRPr sz="16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51" name="Google Shape;151;g3a9d5c92f82_0_1927"/>
          <p:cNvSpPr txBox="1"/>
          <p:nvPr/>
        </p:nvSpPr>
        <p:spPr>
          <a:xfrm>
            <a:off x="13565088" y="4905367"/>
            <a:ext cx="26577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i="0" lang="en-US" sz="32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Obligación de transparentar la información por ejercer recursos públicos</a:t>
            </a:r>
            <a:endParaRPr sz="16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52" name="Google Shape;152;g3a9d5c92f82_0_1927"/>
          <p:cNvSpPr/>
          <p:nvPr/>
        </p:nvSpPr>
        <p:spPr>
          <a:xfrm>
            <a:off x="17035000" y="2714029"/>
            <a:ext cx="3388068" cy="8310762"/>
          </a:xfrm>
          <a:custGeom>
            <a:rect b="b" l="l" r="r" t="t"/>
            <a:pathLst>
              <a:path extrusionOk="0" h="21600" w="21600">
                <a:moveTo>
                  <a:pt x="20742" y="21600"/>
                </a:moveTo>
                <a:lnTo>
                  <a:pt x="858" y="21600"/>
                </a:lnTo>
                <a:cubicBezTo>
                  <a:pt x="385" y="21600"/>
                  <a:pt x="0" y="21301"/>
                  <a:pt x="0" y="20933"/>
                </a:cubicBezTo>
                <a:lnTo>
                  <a:pt x="0" y="667"/>
                </a:lnTo>
                <a:cubicBezTo>
                  <a:pt x="0" y="299"/>
                  <a:pt x="385" y="0"/>
                  <a:pt x="858" y="0"/>
                </a:cubicBezTo>
                <a:lnTo>
                  <a:pt x="20742" y="0"/>
                </a:lnTo>
                <a:cubicBezTo>
                  <a:pt x="21215" y="0"/>
                  <a:pt x="21600" y="299"/>
                  <a:pt x="21600" y="667"/>
                </a:cubicBezTo>
                <a:lnTo>
                  <a:pt x="21600" y="20933"/>
                </a:lnTo>
                <a:cubicBezTo>
                  <a:pt x="21600" y="21301"/>
                  <a:pt x="21215" y="21600"/>
                  <a:pt x="20742" y="21600"/>
                </a:cubicBezTo>
                <a:close/>
              </a:path>
            </a:pathLst>
          </a:custGeom>
          <a:solidFill>
            <a:srgbClr val="5A9BCD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g3a9d5c92f82_0_1927"/>
          <p:cNvSpPr txBox="1"/>
          <p:nvPr/>
        </p:nvSpPr>
        <p:spPr>
          <a:xfrm>
            <a:off x="17400211" y="3007807"/>
            <a:ext cx="2657700" cy="10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6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Open Sans"/>
              <a:buNone/>
            </a:pPr>
            <a:r>
              <a:rPr b="1" i="0" lang="en-US" sz="29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Información pública</a:t>
            </a:r>
            <a:endParaRPr sz="16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54" name="Google Shape;154;g3a9d5c92f82_0_1927"/>
          <p:cNvSpPr txBox="1"/>
          <p:nvPr/>
        </p:nvSpPr>
        <p:spPr>
          <a:xfrm>
            <a:off x="17400175" y="4738824"/>
            <a:ext cx="2657700" cy="40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i="0" lang="en-US" sz="29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Conocer los plazos y requisitos para acceder a los programas y construir confianza entre las personas y las instituciones.</a:t>
            </a:r>
            <a:endParaRPr sz="16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55" name="Google Shape;155;g3a9d5c92f82_0_1927"/>
          <p:cNvSpPr/>
          <p:nvPr/>
        </p:nvSpPr>
        <p:spPr>
          <a:xfrm>
            <a:off x="20870100" y="2714029"/>
            <a:ext cx="3388068" cy="8310762"/>
          </a:xfrm>
          <a:custGeom>
            <a:rect b="b" l="l" r="r" t="t"/>
            <a:pathLst>
              <a:path extrusionOk="0" h="21600" w="21600">
                <a:moveTo>
                  <a:pt x="20742" y="21600"/>
                </a:moveTo>
                <a:lnTo>
                  <a:pt x="858" y="21600"/>
                </a:lnTo>
                <a:cubicBezTo>
                  <a:pt x="385" y="21600"/>
                  <a:pt x="0" y="21301"/>
                  <a:pt x="0" y="20933"/>
                </a:cubicBezTo>
                <a:lnTo>
                  <a:pt x="0" y="667"/>
                </a:lnTo>
                <a:cubicBezTo>
                  <a:pt x="0" y="299"/>
                  <a:pt x="385" y="0"/>
                  <a:pt x="858" y="0"/>
                </a:cubicBezTo>
                <a:lnTo>
                  <a:pt x="20742" y="0"/>
                </a:lnTo>
                <a:cubicBezTo>
                  <a:pt x="21215" y="0"/>
                  <a:pt x="21600" y="299"/>
                  <a:pt x="21600" y="667"/>
                </a:cubicBezTo>
                <a:lnTo>
                  <a:pt x="21600" y="20933"/>
                </a:lnTo>
                <a:cubicBezTo>
                  <a:pt x="21600" y="21301"/>
                  <a:pt x="21215" y="21600"/>
                  <a:pt x="20742" y="21600"/>
                </a:cubicBezTo>
                <a:close/>
              </a:path>
            </a:pathLst>
          </a:custGeom>
          <a:solidFill>
            <a:srgbClr val="5A9BCD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g3a9d5c92f82_0_1927"/>
          <p:cNvSpPr txBox="1"/>
          <p:nvPr/>
        </p:nvSpPr>
        <p:spPr>
          <a:xfrm>
            <a:off x="21235315" y="3007807"/>
            <a:ext cx="2657700" cy="10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6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Open Sans"/>
              <a:buNone/>
            </a:pPr>
            <a:r>
              <a:rPr b="1" i="0" lang="en-US" sz="29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Unidad de análisis</a:t>
            </a:r>
            <a:endParaRPr sz="16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57" name="Google Shape;157;g3a9d5c92f82_0_1927"/>
          <p:cNvSpPr txBox="1"/>
          <p:nvPr/>
        </p:nvSpPr>
        <p:spPr>
          <a:xfrm>
            <a:off x="21085650" y="4484425"/>
            <a:ext cx="2991000" cy="55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Open Sans"/>
              <a:buNone/>
            </a:pPr>
            <a:r>
              <a:rPr i="0" lang="en-US" sz="24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Todos los programas y acciones sociales implementados durante el ejercicio fiscal 2023, identificados en la Gaceta Oficial de la Ciudad de México, en los portales web y la PNT.</a:t>
            </a:r>
            <a:endParaRPr sz="1800"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a9d5c92f82_0_1950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Average"/>
                <a:ea typeface="Average"/>
                <a:cs typeface="Average"/>
                <a:sym typeface="Average"/>
              </a:rPr>
              <a:t>II. Datos abiertos y transparencia proactiva.</a:t>
            </a:r>
            <a:endParaRPr sz="48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63" name="Google Shape;163;g3a9d5c92f82_0_1950"/>
          <p:cNvSpPr txBox="1"/>
          <p:nvPr>
            <p:ph idx="1" type="body"/>
          </p:nvPr>
        </p:nvSpPr>
        <p:spPr>
          <a:xfrm>
            <a:off x="1297400" y="2877175"/>
            <a:ext cx="7404900" cy="91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-889000" lvl="0" marL="1219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rage"/>
              <a:buChar char="●"/>
            </a:pPr>
            <a:r>
              <a:rPr lang="en-US" sz="44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Poblaciones objetivo: Población en general; Niñas, niños y adolescentes; personas en situación de vulnerabilidad. </a:t>
            </a:r>
            <a:endParaRPr sz="36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80877" lvl="0" marL="220577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889000" lvl="0" marL="1219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rage"/>
              <a:buChar char="●"/>
            </a:pPr>
            <a:r>
              <a:rPr lang="en-US" sz="44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En cuanto a integridad de la información, en promedio se tardó 17 días en publicar la información después de que iniciara la vigencia de los programas.</a:t>
            </a:r>
            <a:endParaRPr sz="66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descr="Captura de pantalla 2025-08-22 a la(s) 4.05.32 p.m..png" id="164" name="Google Shape;164;g3a9d5c92f82_0_19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06773" y="11175994"/>
            <a:ext cx="5984218" cy="1525723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g3a9d5c92f82_0_1950"/>
          <p:cNvSpPr txBox="1"/>
          <p:nvPr/>
        </p:nvSpPr>
        <p:spPr>
          <a:xfrm>
            <a:off x="9665982" y="3007807"/>
            <a:ext cx="2657700" cy="10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58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pen Sans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Programas y acciones sociales</a:t>
            </a:r>
            <a:endParaRPr sz="28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66" name="Google Shape;166;g3a9d5c92f82_0_1950"/>
          <p:cNvSpPr txBox="1"/>
          <p:nvPr/>
        </p:nvSpPr>
        <p:spPr>
          <a:xfrm>
            <a:off x="9638163" y="4608825"/>
            <a:ext cx="2991000" cy="52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9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pen Sans"/>
              <a:buNone/>
            </a:pPr>
            <a:r>
              <a:rPr i="0" lang="en-US" sz="28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Políticas públicas para  cumplimiento de derechos económicos, sociales y culturales de las personas, con entrega de apoyos monetarios o en especie.</a:t>
            </a:r>
            <a:endParaRPr sz="20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67" name="Google Shape;167;g3a9d5c92f82_0_1950"/>
          <p:cNvSpPr txBox="1"/>
          <p:nvPr/>
        </p:nvSpPr>
        <p:spPr>
          <a:xfrm>
            <a:off x="13565088" y="4905367"/>
            <a:ext cx="26577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i="0" lang="en-US" sz="32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Obligación de transparentar la información por ejercer recursos públicos</a:t>
            </a:r>
            <a:endParaRPr sz="16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68" name="Google Shape;168;g3a9d5c92f82_0_1950"/>
          <p:cNvSpPr txBox="1"/>
          <p:nvPr/>
        </p:nvSpPr>
        <p:spPr>
          <a:xfrm>
            <a:off x="17400211" y="3007807"/>
            <a:ext cx="2657700" cy="10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6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Open Sans"/>
              <a:buNone/>
            </a:pPr>
            <a:r>
              <a:rPr b="1" i="0" lang="en-US" sz="29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Información pública</a:t>
            </a:r>
            <a:endParaRPr sz="16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69" name="Google Shape;169;g3a9d5c92f82_0_1950"/>
          <p:cNvSpPr txBox="1"/>
          <p:nvPr/>
        </p:nvSpPr>
        <p:spPr>
          <a:xfrm>
            <a:off x="17400175" y="4738824"/>
            <a:ext cx="2657700" cy="40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i="0" lang="en-US" sz="29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Conocer los plazos y requisitos para acceder a los programas y construir confianza entre las personas y las instituciones.</a:t>
            </a:r>
            <a:endParaRPr sz="16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70" name="Google Shape;170;g3a9d5c92f82_0_1950"/>
          <p:cNvSpPr txBox="1"/>
          <p:nvPr/>
        </p:nvSpPr>
        <p:spPr>
          <a:xfrm>
            <a:off x="21235315" y="3007807"/>
            <a:ext cx="2657700" cy="10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6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Open Sans"/>
              <a:buNone/>
            </a:pPr>
            <a:r>
              <a:rPr b="1" i="0" lang="en-US" sz="29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Unidad de análisis</a:t>
            </a:r>
            <a:endParaRPr sz="16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71" name="Google Shape;171;g3a9d5c92f82_0_1950"/>
          <p:cNvSpPr txBox="1"/>
          <p:nvPr/>
        </p:nvSpPr>
        <p:spPr>
          <a:xfrm>
            <a:off x="21085650" y="4484425"/>
            <a:ext cx="2991000" cy="55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Open Sans"/>
              <a:buNone/>
            </a:pPr>
            <a:r>
              <a:rPr i="0" lang="en-US" sz="24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Todos los programas y acciones sociales implementados durante el ejercicio fiscal 2023, identificados en la Gaceta Oficial de la Ciudad de México, en los portales web y la PNT.</a:t>
            </a:r>
            <a:endParaRPr sz="1800"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descr="1. 280224-Banner Infografía- Reporte Programas y acciones sociales CDMX 2023.png" id="172" name="Google Shape;172;g3a9d5c92f82_0_19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0964" y="2877177"/>
            <a:ext cx="14411936" cy="8100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a9d5c92f82_0_1970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Average"/>
                <a:ea typeface="Average"/>
                <a:cs typeface="Average"/>
                <a:sym typeface="Average"/>
              </a:rPr>
              <a:t>II. Datos abiertos y transparencia proactiva.</a:t>
            </a:r>
            <a:endParaRPr sz="48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78" name="Google Shape;178;g3a9d5c92f82_0_1970"/>
          <p:cNvSpPr txBox="1"/>
          <p:nvPr>
            <p:ph idx="1" type="body"/>
          </p:nvPr>
        </p:nvSpPr>
        <p:spPr>
          <a:xfrm>
            <a:off x="8945425" y="3073275"/>
            <a:ext cx="14607600" cy="91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Recomendaciones: </a:t>
            </a:r>
            <a:endParaRPr sz="31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378659" lvl="0" marL="270709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rage"/>
              <a:buChar char="-"/>
            </a:pPr>
            <a:r>
              <a:rPr lang="en-US" sz="44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Incentivar a las instituciones a generar, publicar y difundir información que sea relevante y útil para que las personas que necesitan algún apoyo, puedan acceder a los programas y acciones sociales.</a:t>
            </a:r>
            <a:endParaRPr sz="31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378659" lvl="0" marL="270709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rage"/>
              <a:buChar char="-"/>
            </a:pPr>
            <a:r>
              <a:rPr lang="en-US" sz="44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Utilizar un lenguaje sencillo, accesible, confiable, verificable, veraz, oportuno y que cumpla con lo dispuesto en la ley.</a:t>
            </a:r>
            <a:endParaRPr sz="31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378659" lvl="0" marL="270709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rage"/>
              <a:buChar char="-"/>
            </a:pPr>
            <a:r>
              <a:rPr lang="en-US" sz="44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Publicar los programas con suficiente tiempo de antelación para que las personas puedan acceder a ellos de manera oportuna.</a:t>
            </a:r>
            <a:endParaRPr sz="31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descr="Captura de pantalla 2025-08-22 a la(s) 4.05.32 p.m..png" id="179" name="Google Shape;179;g3a9d5c92f82_0_19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06773" y="11175994"/>
            <a:ext cx="5984218" cy="15257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7. Postales-QR INFOCDMX_Reporte Especial-Programas y acciones sociales.png" id="180" name="Google Shape;180;g3a9d5c92f82_0_19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1199" y="2679798"/>
            <a:ext cx="7440000" cy="962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a9d5c92f82_0_1990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Average"/>
                <a:ea typeface="Average"/>
                <a:cs typeface="Average"/>
                <a:sym typeface="Average"/>
              </a:rPr>
              <a:t>II. Datos abiertos y transparencia proactiva.</a:t>
            </a:r>
            <a:endParaRPr sz="48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86" name="Google Shape;186;g3a9d5c92f82_0_1990"/>
          <p:cNvSpPr txBox="1"/>
          <p:nvPr>
            <p:ph idx="1" type="body"/>
          </p:nvPr>
        </p:nvSpPr>
        <p:spPr>
          <a:xfrm>
            <a:off x="8945425" y="3073275"/>
            <a:ext cx="14607600" cy="91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889000" lvl="0" marL="1219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rage"/>
              <a:buChar char="●"/>
            </a:pPr>
            <a:r>
              <a:t/>
            </a:r>
            <a:endParaRPr sz="4400">
              <a:solidFill>
                <a:schemeClr val="lt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descr="Captura de pantalla 2025-08-22 a la(s) 4.05.32 p.m..png" id="187" name="Google Shape;187;g3a9d5c92f82_0_19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06773" y="11175994"/>
            <a:ext cx="5984218" cy="15257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010823-Reporte especial de apertura 2023- Agua CDMX_Portada word.jpg" id="188" name="Google Shape;188;g3a9d5c92f82_0_199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6853" y="2603236"/>
            <a:ext cx="7186726" cy="930047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9" name="Google Shape;189;g3a9d5c92f82_0_1990"/>
          <p:cNvGrpSpPr/>
          <p:nvPr/>
        </p:nvGrpSpPr>
        <p:grpSpPr>
          <a:xfrm>
            <a:off x="8945425" y="3073211"/>
            <a:ext cx="14893379" cy="7617528"/>
            <a:chOff x="1697320" y="3842568"/>
            <a:chExt cx="14893379" cy="5496052"/>
          </a:xfrm>
        </p:grpSpPr>
        <p:sp>
          <p:nvSpPr>
            <p:cNvPr id="190" name="Google Shape;190;g3a9d5c92f82_0_1990"/>
            <p:cNvSpPr/>
            <p:nvPr/>
          </p:nvSpPr>
          <p:spPr>
            <a:xfrm>
              <a:off x="1697320" y="3842568"/>
              <a:ext cx="3388068" cy="5489316"/>
            </a:xfrm>
            <a:custGeom>
              <a:rect b="b" l="l" r="r" t="t"/>
              <a:pathLst>
                <a:path extrusionOk="0" h="21600" w="21600">
                  <a:moveTo>
                    <a:pt x="20742" y="21600"/>
                  </a:moveTo>
                  <a:lnTo>
                    <a:pt x="858" y="21600"/>
                  </a:lnTo>
                  <a:cubicBezTo>
                    <a:pt x="385" y="21600"/>
                    <a:pt x="0" y="21301"/>
                    <a:pt x="0" y="20933"/>
                  </a:cubicBezTo>
                  <a:lnTo>
                    <a:pt x="0" y="667"/>
                  </a:lnTo>
                  <a:cubicBezTo>
                    <a:pt x="0" y="299"/>
                    <a:pt x="385" y="0"/>
                    <a:pt x="858" y="0"/>
                  </a:cubicBezTo>
                  <a:lnTo>
                    <a:pt x="20742" y="0"/>
                  </a:lnTo>
                  <a:cubicBezTo>
                    <a:pt x="21215" y="0"/>
                    <a:pt x="21600" y="299"/>
                    <a:pt x="21600" y="667"/>
                  </a:cubicBezTo>
                  <a:lnTo>
                    <a:pt x="21600" y="20933"/>
                  </a:lnTo>
                  <a:cubicBezTo>
                    <a:pt x="21600" y="21301"/>
                    <a:pt x="21215" y="21600"/>
                    <a:pt x="20742" y="21600"/>
                  </a:cubicBezTo>
                  <a:close/>
                </a:path>
              </a:pathLst>
            </a:custGeom>
            <a:solidFill>
              <a:srgbClr val="5A9BCD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i="0" sz="22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191" name="Google Shape;191;g3a9d5c92f82_0_1990"/>
            <p:cNvSpPr txBox="1"/>
            <p:nvPr/>
          </p:nvSpPr>
          <p:spPr>
            <a:xfrm>
              <a:off x="1998507" y="4136357"/>
              <a:ext cx="2657700" cy="76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just">
                <a:lnSpc>
                  <a:spcPct val="1458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Open Sans"/>
                <a:buNone/>
              </a:pPr>
              <a:r>
                <a:rPr b="1" i="0" lang="en-US" sz="2800" u="none" cap="none" strike="noStrike">
                  <a:solidFill>
                    <a:srgbClr val="000000"/>
                  </a:solidFill>
                  <a:latin typeface="Average"/>
                  <a:ea typeface="Average"/>
                  <a:cs typeface="Average"/>
                  <a:sym typeface="Average"/>
                </a:rPr>
                <a:t>Agua potable y su saneamiento</a:t>
              </a:r>
              <a:endParaRPr sz="1800"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192" name="Google Shape;192;g3a9d5c92f82_0_1990"/>
            <p:cNvSpPr txBox="1"/>
            <p:nvPr/>
          </p:nvSpPr>
          <p:spPr>
            <a:xfrm>
              <a:off x="1998507" y="5225233"/>
              <a:ext cx="2657700" cy="359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Open Sans"/>
                <a:buNone/>
              </a:pPr>
              <a:r>
                <a:rPr i="0" lang="en-US" sz="2700" u="none" cap="none" strike="noStrike">
                  <a:solidFill>
                    <a:srgbClr val="000000"/>
                  </a:solidFill>
                  <a:latin typeface="Average"/>
                  <a:ea typeface="Average"/>
                  <a:cs typeface="Average"/>
                  <a:sym typeface="Average"/>
                </a:rPr>
                <a:t>Según la ONU, 30% de la población mundial carece de acceso a servicios de agua potable y 60% carecen de acceso a instalaciones de saneamiento gestionadas de forma segura.</a:t>
              </a:r>
              <a:endParaRPr sz="1800"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193" name="Google Shape;193;g3a9d5c92f82_0_1990"/>
            <p:cNvSpPr/>
            <p:nvPr/>
          </p:nvSpPr>
          <p:spPr>
            <a:xfrm>
              <a:off x="5532423" y="3842568"/>
              <a:ext cx="3388068" cy="5489316"/>
            </a:xfrm>
            <a:custGeom>
              <a:rect b="b" l="l" r="r" t="t"/>
              <a:pathLst>
                <a:path extrusionOk="0" h="21600" w="21600">
                  <a:moveTo>
                    <a:pt x="20742" y="21600"/>
                  </a:moveTo>
                  <a:lnTo>
                    <a:pt x="858" y="21600"/>
                  </a:lnTo>
                  <a:cubicBezTo>
                    <a:pt x="385" y="21600"/>
                    <a:pt x="0" y="21301"/>
                    <a:pt x="0" y="20933"/>
                  </a:cubicBezTo>
                  <a:lnTo>
                    <a:pt x="0" y="667"/>
                  </a:lnTo>
                  <a:cubicBezTo>
                    <a:pt x="0" y="299"/>
                    <a:pt x="385" y="0"/>
                    <a:pt x="858" y="0"/>
                  </a:cubicBezTo>
                  <a:lnTo>
                    <a:pt x="20742" y="0"/>
                  </a:lnTo>
                  <a:cubicBezTo>
                    <a:pt x="21215" y="0"/>
                    <a:pt x="21600" y="299"/>
                    <a:pt x="21600" y="667"/>
                  </a:cubicBezTo>
                  <a:lnTo>
                    <a:pt x="21600" y="20933"/>
                  </a:lnTo>
                  <a:cubicBezTo>
                    <a:pt x="21600" y="21301"/>
                    <a:pt x="21215" y="21600"/>
                    <a:pt x="20742" y="21600"/>
                  </a:cubicBezTo>
                  <a:close/>
                </a:path>
              </a:pathLst>
            </a:custGeom>
            <a:solidFill>
              <a:srgbClr val="5A9BCD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i="0" sz="22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194" name="Google Shape;194;g3a9d5c92f82_0_1990"/>
            <p:cNvSpPr txBox="1"/>
            <p:nvPr/>
          </p:nvSpPr>
          <p:spPr>
            <a:xfrm>
              <a:off x="5897631" y="4136357"/>
              <a:ext cx="2657700" cy="123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962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Open Sans"/>
                <a:buNone/>
              </a:pPr>
              <a:r>
                <a:rPr b="1" i="0" lang="en-US" sz="3100" u="none" cap="none" strike="noStrike">
                  <a:solidFill>
                    <a:srgbClr val="000000"/>
                  </a:solidFill>
                  <a:latin typeface="Average"/>
                  <a:ea typeface="Average"/>
                  <a:cs typeface="Average"/>
                  <a:sym typeface="Average"/>
                </a:rPr>
                <a:t>Apertura y máxima publicidad</a:t>
              </a:r>
              <a:endParaRPr sz="1800"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195" name="Google Shape;195;g3a9d5c92f82_0_1990"/>
            <p:cNvSpPr txBox="1"/>
            <p:nvPr/>
          </p:nvSpPr>
          <p:spPr>
            <a:xfrm>
              <a:off x="5897631" y="5451520"/>
              <a:ext cx="2657700" cy="388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i="0" lang="en-US" sz="2500" u="none" cap="none" strike="noStrike">
                  <a:solidFill>
                    <a:srgbClr val="000000"/>
                  </a:solidFill>
                  <a:latin typeface="Average"/>
                  <a:ea typeface="Average"/>
                  <a:cs typeface="Average"/>
                  <a:sym typeface="Average"/>
                </a:rPr>
                <a:t>Las personas tengan acceso a información de forma clara, oportuna y de calidad, de acciones como rehabilitación de pozos, mejora de fuentes e infraestructura de abastecimiento, distribución del líquido.</a:t>
              </a:r>
              <a:endParaRPr sz="1800"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196" name="Google Shape;196;g3a9d5c92f82_0_1990"/>
            <p:cNvSpPr/>
            <p:nvPr/>
          </p:nvSpPr>
          <p:spPr>
            <a:xfrm>
              <a:off x="9367528" y="3842568"/>
              <a:ext cx="3388068" cy="5489316"/>
            </a:xfrm>
            <a:custGeom>
              <a:rect b="b" l="l" r="r" t="t"/>
              <a:pathLst>
                <a:path extrusionOk="0" h="21600" w="21600">
                  <a:moveTo>
                    <a:pt x="20742" y="21600"/>
                  </a:moveTo>
                  <a:lnTo>
                    <a:pt x="858" y="21600"/>
                  </a:lnTo>
                  <a:cubicBezTo>
                    <a:pt x="385" y="21600"/>
                    <a:pt x="0" y="21301"/>
                    <a:pt x="0" y="20933"/>
                  </a:cubicBezTo>
                  <a:lnTo>
                    <a:pt x="0" y="667"/>
                  </a:lnTo>
                  <a:cubicBezTo>
                    <a:pt x="0" y="299"/>
                    <a:pt x="385" y="0"/>
                    <a:pt x="858" y="0"/>
                  </a:cubicBezTo>
                  <a:lnTo>
                    <a:pt x="20742" y="0"/>
                  </a:lnTo>
                  <a:cubicBezTo>
                    <a:pt x="21215" y="0"/>
                    <a:pt x="21600" y="299"/>
                    <a:pt x="21600" y="667"/>
                  </a:cubicBezTo>
                  <a:lnTo>
                    <a:pt x="21600" y="20933"/>
                  </a:lnTo>
                  <a:cubicBezTo>
                    <a:pt x="21600" y="21301"/>
                    <a:pt x="21215" y="21600"/>
                    <a:pt x="20742" y="21600"/>
                  </a:cubicBezTo>
                  <a:close/>
                </a:path>
              </a:pathLst>
            </a:custGeom>
            <a:solidFill>
              <a:srgbClr val="5A9BCD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i="0" sz="22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197" name="Google Shape;197;g3a9d5c92f82_0_1990"/>
            <p:cNvSpPr txBox="1"/>
            <p:nvPr/>
          </p:nvSpPr>
          <p:spPr>
            <a:xfrm>
              <a:off x="9732736" y="4136357"/>
              <a:ext cx="2657700" cy="123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962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Open Sans"/>
                <a:buNone/>
              </a:pPr>
              <a:r>
                <a:rPr b="1" i="0" lang="en-US" sz="3100" u="none" cap="none" strike="noStrike">
                  <a:solidFill>
                    <a:srgbClr val="000000"/>
                  </a:solidFill>
                  <a:latin typeface="Average"/>
                  <a:ea typeface="Average"/>
                  <a:cs typeface="Average"/>
                  <a:sym typeface="Average"/>
                </a:rPr>
                <a:t>Acceso al agua y a la información</a:t>
              </a:r>
              <a:endParaRPr sz="1800"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198" name="Google Shape;198;g3a9d5c92f82_0_1990"/>
            <p:cNvSpPr txBox="1"/>
            <p:nvPr/>
          </p:nvSpPr>
          <p:spPr>
            <a:xfrm>
              <a:off x="9732736" y="5689059"/>
              <a:ext cx="2657700" cy="360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i="0" lang="en-US" sz="2500" u="none" cap="none" strike="noStrike">
                  <a:solidFill>
                    <a:srgbClr val="000000"/>
                  </a:solidFill>
                  <a:latin typeface="Average"/>
                  <a:ea typeface="Average"/>
                  <a:cs typeface="Average"/>
                  <a:sym typeface="Average"/>
                </a:rPr>
                <a:t>Agua en condiciones de suficiencia, salubridad, aceptabilidad, calidad e igualdad y las autoridades deben transparentar la información sobre su gestión, saneamiento y disponibilidad.</a:t>
              </a:r>
              <a:endParaRPr sz="1800"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199" name="Google Shape;199;g3a9d5c92f82_0_1990"/>
            <p:cNvSpPr/>
            <p:nvPr/>
          </p:nvSpPr>
          <p:spPr>
            <a:xfrm>
              <a:off x="13202631" y="3842568"/>
              <a:ext cx="3388068" cy="5489316"/>
            </a:xfrm>
            <a:custGeom>
              <a:rect b="b" l="l" r="r" t="t"/>
              <a:pathLst>
                <a:path extrusionOk="0" h="21600" w="21600">
                  <a:moveTo>
                    <a:pt x="20742" y="21600"/>
                  </a:moveTo>
                  <a:lnTo>
                    <a:pt x="858" y="21600"/>
                  </a:lnTo>
                  <a:cubicBezTo>
                    <a:pt x="385" y="21600"/>
                    <a:pt x="0" y="21301"/>
                    <a:pt x="0" y="20933"/>
                  </a:cubicBezTo>
                  <a:lnTo>
                    <a:pt x="0" y="667"/>
                  </a:lnTo>
                  <a:cubicBezTo>
                    <a:pt x="0" y="299"/>
                    <a:pt x="385" y="0"/>
                    <a:pt x="858" y="0"/>
                  </a:cubicBezTo>
                  <a:lnTo>
                    <a:pt x="20742" y="0"/>
                  </a:lnTo>
                  <a:cubicBezTo>
                    <a:pt x="21215" y="0"/>
                    <a:pt x="21600" y="299"/>
                    <a:pt x="21600" y="667"/>
                  </a:cubicBezTo>
                  <a:lnTo>
                    <a:pt x="21600" y="20933"/>
                  </a:lnTo>
                  <a:cubicBezTo>
                    <a:pt x="21600" y="21301"/>
                    <a:pt x="21215" y="21600"/>
                    <a:pt x="20742" y="21600"/>
                  </a:cubicBezTo>
                  <a:close/>
                </a:path>
              </a:pathLst>
            </a:custGeom>
            <a:solidFill>
              <a:srgbClr val="5A9BCD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i="0" sz="22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200" name="Google Shape;200;g3a9d5c92f82_0_1990"/>
            <p:cNvSpPr txBox="1"/>
            <p:nvPr/>
          </p:nvSpPr>
          <p:spPr>
            <a:xfrm>
              <a:off x="13567840" y="4136357"/>
              <a:ext cx="2657700" cy="79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962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Open Sans"/>
                <a:buNone/>
              </a:pPr>
              <a:r>
                <a:rPr b="1" i="0" lang="en-US" sz="3100" u="none" cap="none" strike="noStrike">
                  <a:solidFill>
                    <a:srgbClr val="000000"/>
                  </a:solidFill>
                  <a:latin typeface="Average"/>
                  <a:ea typeface="Average"/>
                  <a:cs typeface="Average"/>
                  <a:sym typeface="Average"/>
                </a:rPr>
                <a:t>Acuerdo de Escazú</a:t>
              </a:r>
              <a:endParaRPr sz="1800"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201" name="Google Shape;201;g3a9d5c92f82_0_1990"/>
            <p:cNvSpPr txBox="1"/>
            <p:nvPr/>
          </p:nvSpPr>
          <p:spPr>
            <a:xfrm>
              <a:off x="13567840" y="5223839"/>
              <a:ext cx="2898900" cy="388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i="0" lang="en-US" sz="2500" u="none" cap="none" strike="noStrike">
                  <a:solidFill>
                    <a:srgbClr val="000000"/>
                  </a:solidFill>
                  <a:latin typeface="Average"/>
                  <a:ea typeface="Average"/>
                  <a:cs typeface="Average"/>
                  <a:sym typeface="Average"/>
                </a:rPr>
                <a:t>La Ciudad de México ha atravesado conflictos sociales por la falta de acceso al agua.</a:t>
              </a:r>
              <a:endParaRPr sz="1800">
                <a:latin typeface="Average"/>
                <a:ea typeface="Average"/>
                <a:cs typeface="Average"/>
                <a:sym typeface="Average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t/>
              </a:r>
              <a:endParaRPr i="0" sz="25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i="0" lang="en-US" sz="2500" u="none" cap="none" strike="noStrike">
                  <a:solidFill>
                    <a:srgbClr val="000000"/>
                  </a:solidFill>
                  <a:latin typeface="Average"/>
                  <a:ea typeface="Average"/>
                  <a:cs typeface="Average"/>
                  <a:sym typeface="Average"/>
                </a:rPr>
                <a:t>Conocimos las necesidades de información de las personas sobre la gestión del agua, y revisamos qué información se encuentra publicada.</a:t>
              </a:r>
              <a:endParaRPr sz="1800">
                <a:latin typeface="Average"/>
                <a:ea typeface="Average"/>
                <a:cs typeface="Average"/>
                <a:sym typeface="Average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a9d5c92f82_0_2009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Average"/>
                <a:ea typeface="Average"/>
                <a:cs typeface="Average"/>
                <a:sym typeface="Average"/>
              </a:rPr>
              <a:t>II. Datos abiertos y transparencia proactiva.</a:t>
            </a:r>
            <a:endParaRPr sz="48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07" name="Google Shape;207;g3a9d5c92f82_0_2009"/>
          <p:cNvSpPr txBox="1"/>
          <p:nvPr>
            <p:ph idx="1" type="body"/>
          </p:nvPr>
        </p:nvSpPr>
        <p:spPr>
          <a:xfrm>
            <a:off x="1297400" y="2877175"/>
            <a:ext cx="7404900" cy="91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-876300" lvl="0" marL="1219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verage"/>
              <a:buChar char="●"/>
            </a:pPr>
            <a:r>
              <a:rPr lang="en-US" sz="42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Con información y participación se pueden fomentar políticas públicas desde la apertura e inclusión de todos los sectores de la población.</a:t>
            </a:r>
            <a:endParaRPr sz="34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80877" lvl="0" marL="220577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876300" lvl="0" marL="1219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verage"/>
              <a:buChar char="●"/>
            </a:pPr>
            <a:r>
              <a:rPr lang="en-US" sz="42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Incluir lenguaje sencillo e incluyente para privilegiar así el derecho a entender de todas las personas, pues el acceso al agua y protección del medio ambiente son derechos universales.</a:t>
            </a:r>
            <a:endParaRPr sz="81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descr="Captura de pantalla 2025-08-22 a la(s) 4.05.32 p.m..png" id="208" name="Google Shape;208;g3a9d5c92f82_0_20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06773" y="11175994"/>
            <a:ext cx="5984218" cy="1525723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g3a9d5c92f82_0_2009"/>
          <p:cNvSpPr txBox="1"/>
          <p:nvPr/>
        </p:nvSpPr>
        <p:spPr>
          <a:xfrm>
            <a:off x="9665982" y="3007807"/>
            <a:ext cx="2657700" cy="10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58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pen Sans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Programas y acciones sociales</a:t>
            </a:r>
            <a:endParaRPr sz="28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10" name="Google Shape;210;g3a9d5c92f82_0_2009"/>
          <p:cNvSpPr txBox="1"/>
          <p:nvPr/>
        </p:nvSpPr>
        <p:spPr>
          <a:xfrm>
            <a:off x="9638163" y="4608825"/>
            <a:ext cx="2991000" cy="52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9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pen Sans"/>
              <a:buNone/>
            </a:pPr>
            <a:r>
              <a:rPr i="0" lang="en-US" sz="28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Políticas públicas para  cumplimiento de derechos económicos, sociales y culturales de las personas, con entrega de apoyos monetarios o en especie.</a:t>
            </a:r>
            <a:endParaRPr sz="20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11" name="Google Shape;211;g3a9d5c92f82_0_2009"/>
          <p:cNvSpPr txBox="1"/>
          <p:nvPr/>
        </p:nvSpPr>
        <p:spPr>
          <a:xfrm>
            <a:off x="13565088" y="4905367"/>
            <a:ext cx="26577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i="0" lang="en-US" sz="32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Obligación de transparentar la información por ejercer recursos públicos</a:t>
            </a:r>
            <a:endParaRPr sz="16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12" name="Google Shape;212;g3a9d5c92f82_0_2009"/>
          <p:cNvSpPr txBox="1"/>
          <p:nvPr/>
        </p:nvSpPr>
        <p:spPr>
          <a:xfrm>
            <a:off x="17400211" y="3007807"/>
            <a:ext cx="2657700" cy="10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6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Open Sans"/>
              <a:buNone/>
            </a:pPr>
            <a:r>
              <a:rPr b="1" i="0" lang="en-US" sz="29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Información pública</a:t>
            </a:r>
            <a:endParaRPr sz="16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13" name="Google Shape;213;g3a9d5c92f82_0_2009"/>
          <p:cNvSpPr txBox="1"/>
          <p:nvPr/>
        </p:nvSpPr>
        <p:spPr>
          <a:xfrm>
            <a:off x="17400175" y="4738824"/>
            <a:ext cx="2657700" cy="40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i="0" lang="en-US" sz="29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Conocer los plazos y requisitos para acceder a los programas y construir confianza entre las personas y las instituciones.</a:t>
            </a:r>
            <a:endParaRPr sz="16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14" name="Google Shape;214;g3a9d5c92f82_0_2009"/>
          <p:cNvSpPr txBox="1"/>
          <p:nvPr/>
        </p:nvSpPr>
        <p:spPr>
          <a:xfrm>
            <a:off x="21235315" y="3007807"/>
            <a:ext cx="2657700" cy="10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6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Open Sans"/>
              <a:buNone/>
            </a:pPr>
            <a:r>
              <a:rPr b="1" i="0" lang="en-US" sz="29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Unidad de análisis</a:t>
            </a:r>
            <a:endParaRPr sz="1600"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descr="191023-Infografía-Reporte ¿Agua corre por mi casa?.jpg" id="215" name="Google Shape;215;g3a9d5c92f82_0_200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17576" y="2824374"/>
            <a:ext cx="14085924" cy="7924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a9d5c92f82_0_2023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Average"/>
                <a:ea typeface="Average"/>
                <a:cs typeface="Average"/>
                <a:sym typeface="Average"/>
              </a:rPr>
              <a:t>II. Datos abiertos y transparencia proactiva.</a:t>
            </a:r>
            <a:endParaRPr sz="48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21" name="Google Shape;221;g3a9d5c92f82_0_2023"/>
          <p:cNvSpPr txBox="1"/>
          <p:nvPr>
            <p:ph idx="1" type="body"/>
          </p:nvPr>
        </p:nvSpPr>
        <p:spPr>
          <a:xfrm>
            <a:off x="8945425" y="3073275"/>
            <a:ext cx="14607600" cy="91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Recomendaciones: </a:t>
            </a:r>
            <a:endParaRPr sz="30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372309" lvl="0" marL="270709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verage"/>
              <a:buChar char="-"/>
            </a:pPr>
            <a:r>
              <a:rPr lang="en-US" sz="43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Publicar información sobre el agua y el medio ambiente en formatos de datos abiertos, de temáticas como el presupuesto asignado, comprometido y ejercido en materia de agua y su saneamiento.</a:t>
            </a:r>
            <a:endParaRPr sz="30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99259" lvl="0" marL="270709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3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372309" lvl="0" marL="270709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verage"/>
              <a:buChar char="-"/>
            </a:pPr>
            <a:r>
              <a:rPr lang="en-US" sz="43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Abrir la información de las erogaciones realizadas junto con los documentos que comprueben el ejercicio.</a:t>
            </a:r>
            <a:endParaRPr sz="30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3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372309" lvl="0" marL="270709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verage"/>
              <a:buChar char="-"/>
            </a:pPr>
            <a:r>
              <a:rPr lang="en-US" sz="43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Elaborar y publicar un catálogo de temas de manera proactiva para fomentar la difusión de dicha información, su calidad y utilidad.</a:t>
            </a:r>
            <a:endParaRPr sz="60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descr="Captura de pantalla 2025-08-22 a la(s) 4.05.32 p.m..png" id="222" name="Google Shape;222;g3a9d5c92f82_0_20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06773" y="11175994"/>
            <a:ext cx="5984218" cy="15257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051023-Postal QR-Reporte Especial #1 del Agua 2023.png" id="223" name="Google Shape;223;g3a9d5c92f82_0_20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1202" y="2714027"/>
            <a:ext cx="7317846" cy="946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a9d5c92f82_0_2046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Average"/>
                <a:ea typeface="Average"/>
                <a:cs typeface="Average"/>
                <a:sym typeface="Average"/>
              </a:rPr>
              <a:t>II. Datos abiertos y transparencia proactiva.</a:t>
            </a:r>
            <a:endParaRPr sz="48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29" name="Google Shape;229;g3a9d5c92f82_0_2046"/>
          <p:cNvSpPr txBox="1"/>
          <p:nvPr>
            <p:ph idx="1" type="body"/>
          </p:nvPr>
        </p:nvSpPr>
        <p:spPr>
          <a:xfrm>
            <a:off x="8945425" y="3073275"/>
            <a:ext cx="14607600" cy="91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889000" lvl="0" marL="1219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rage"/>
              <a:buChar char="●"/>
            </a:pPr>
            <a:r>
              <a:t/>
            </a:r>
            <a:endParaRPr sz="4400">
              <a:solidFill>
                <a:schemeClr val="lt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descr="Captura de pantalla 2025-08-22 a la(s) 4.05.32 p.m..png" id="230" name="Google Shape;230;g3a9d5c92f82_0_20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06773" y="11175994"/>
            <a:ext cx="5984218" cy="15257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070525-Portada Word-Transparencia en Brecha salarial por género en CDMX.jpg" id="231" name="Google Shape;231;g3a9d5c92f82_0_20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6675" y="3073200"/>
            <a:ext cx="7045367" cy="91104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2" name="Google Shape;232;g3a9d5c92f82_0_2046"/>
          <p:cNvGrpSpPr/>
          <p:nvPr/>
        </p:nvGrpSpPr>
        <p:grpSpPr>
          <a:xfrm>
            <a:off x="8280800" y="2918102"/>
            <a:ext cx="14893379" cy="8035261"/>
            <a:chOff x="1697320" y="3842568"/>
            <a:chExt cx="14893379" cy="5489316"/>
          </a:xfrm>
        </p:grpSpPr>
        <p:sp>
          <p:nvSpPr>
            <p:cNvPr id="233" name="Google Shape;233;g3a9d5c92f82_0_2046"/>
            <p:cNvSpPr/>
            <p:nvPr/>
          </p:nvSpPr>
          <p:spPr>
            <a:xfrm>
              <a:off x="1697320" y="3842568"/>
              <a:ext cx="3388068" cy="5489316"/>
            </a:xfrm>
            <a:custGeom>
              <a:rect b="b" l="l" r="r" t="t"/>
              <a:pathLst>
                <a:path extrusionOk="0" h="21600" w="21600">
                  <a:moveTo>
                    <a:pt x="20742" y="21600"/>
                  </a:moveTo>
                  <a:lnTo>
                    <a:pt x="858" y="21600"/>
                  </a:lnTo>
                  <a:cubicBezTo>
                    <a:pt x="385" y="21600"/>
                    <a:pt x="0" y="21301"/>
                    <a:pt x="0" y="20933"/>
                  </a:cubicBezTo>
                  <a:lnTo>
                    <a:pt x="0" y="667"/>
                  </a:lnTo>
                  <a:cubicBezTo>
                    <a:pt x="0" y="299"/>
                    <a:pt x="385" y="0"/>
                    <a:pt x="858" y="0"/>
                  </a:cubicBezTo>
                  <a:lnTo>
                    <a:pt x="20742" y="0"/>
                  </a:lnTo>
                  <a:cubicBezTo>
                    <a:pt x="21215" y="0"/>
                    <a:pt x="21600" y="299"/>
                    <a:pt x="21600" y="667"/>
                  </a:cubicBezTo>
                  <a:lnTo>
                    <a:pt x="21600" y="20933"/>
                  </a:lnTo>
                  <a:cubicBezTo>
                    <a:pt x="21600" y="21301"/>
                    <a:pt x="21215" y="21600"/>
                    <a:pt x="20742" y="21600"/>
                  </a:cubicBezTo>
                  <a:close/>
                </a:path>
              </a:pathLst>
            </a:custGeom>
            <a:solidFill>
              <a:srgbClr val="5A9BCD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i="0" sz="25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234" name="Google Shape;234;g3a9d5c92f82_0_2046"/>
            <p:cNvSpPr txBox="1"/>
            <p:nvPr/>
          </p:nvSpPr>
          <p:spPr>
            <a:xfrm>
              <a:off x="1998507" y="4136357"/>
              <a:ext cx="2657700" cy="32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just">
                <a:lnSpc>
                  <a:spcPct val="1458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Open Sans"/>
                <a:buNone/>
              </a:pPr>
              <a:r>
                <a:rPr b="1" i="0" lang="en-US" sz="3100" u="none" cap="none" strike="noStrike">
                  <a:solidFill>
                    <a:srgbClr val="000000"/>
                  </a:solidFill>
                  <a:latin typeface="Average"/>
                  <a:ea typeface="Average"/>
                  <a:cs typeface="Average"/>
                  <a:sym typeface="Average"/>
                </a:rPr>
                <a:t>Datos abiertos</a:t>
              </a:r>
              <a:endParaRPr sz="2100"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235" name="Google Shape;235;g3a9d5c92f82_0_2046"/>
            <p:cNvSpPr txBox="1"/>
            <p:nvPr/>
          </p:nvSpPr>
          <p:spPr>
            <a:xfrm>
              <a:off x="1998507" y="5225233"/>
              <a:ext cx="2657700" cy="336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Open Sans"/>
                <a:buNone/>
              </a:pPr>
              <a:r>
                <a:rPr i="0" lang="en-US" sz="3200" u="none" cap="none" strike="noStrike">
                  <a:solidFill>
                    <a:srgbClr val="000000"/>
                  </a:solidFill>
                  <a:latin typeface="Average"/>
                  <a:ea typeface="Average"/>
                  <a:cs typeface="Average"/>
                  <a:sym typeface="Average"/>
                </a:rPr>
                <a:t>Utilización y aprovechamiento de la información en datos abiertos sobre sueldos y salarios en la Plataforma Nacional de Transparencia.</a:t>
              </a:r>
              <a:endParaRPr sz="2100"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236" name="Google Shape;236;g3a9d5c92f82_0_2046"/>
            <p:cNvSpPr/>
            <p:nvPr/>
          </p:nvSpPr>
          <p:spPr>
            <a:xfrm>
              <a:off x="5532423" y="3842568"/>
              <a:ext cx="3388068" cy="5489316"/>
            </a:xfrm>
            <a:custGeom>
              <a:rect b="b" l="l" r="r" t="t"/>
              <a:pathLst>
                <a:path extrusionOk="0" h="21600" w="21600">
                  <a:moveTo>
                    <a:pt x="20742" y="21600"/>
                  </a:moveTo>
                  <a:lnTo>
                    <a:pt x="858" y="21600"/>
                  </a:lnTo>
                  <a:cubicBezTo>
                    <a:pt x="385" y="21600"/>
                    <a:pt x="0" y="21301"/>
                    <a:pt x="0" y="20933"/>
                  </a:cubicBezTo>
                  <a:lnTo>
                    <a:pt x="0" y="667"/>
                  </a:lnTo>
                  <a:cubicBezTo>
                    <a:pt x="0" y="299"/>
                    <a:pt x="385" y="0"/>
                    <a:pt x="858" y="0"/>
                  </a:cubicBezTo>
                  <a:lnTo>
                    <a:pt x="20742" y="0"/>
                  </a:lnTo>
                  <a:cubicBezTo>
                    <a:pt x="21215" y="0"/>
                    <a:pt x="21600" y="299"/>
                    <a:pt x="21600" y="667"/>
                  </a:cubicBezTo>
                  <a:lnTo>
                    <a:pt x="21600" y="20933"/>
                  </a:lnTo>
                  <a:cubicBezTo>
                    <a:pt x="21600" y="21301"/>
                    <a:pt x="21215" y="21600"/>
                    <a:pt x="20742" y="21600"/>
                  </a:cubicBezTo>
                  <a:close/>
                </a:path>
              </a:pathLst>
            </a:custGeom>
            <a:solidFill>
              <a:srgbClr val="5A9BCD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i="0" sz="25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237" name="Google Shape;237;g3a9d5c92f82_0_2046"/>
            <p:cNvSpPr txBox="1"/>
            <p:nvPr/>
          </p:nvSpPr>
          <p:spPr>
            <a:xfrm>
              <a:off x="5897631" y="4136357"/>
              <a:ext cx="2657700" cy="35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962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Open Sans"/>
                <a:buNone/>
              </a:pPr>
              <a:r>
                <a:rPr b="1" i="0" lang="en-US" sz="3400" u="none" cap="none" strike="noStrike">
                  <a:solidFill>
                    <a:srgbClr val="000000"/>
                  </a:solidFill>
                  <a:latin typeface="Average"/>
                  <a:ea typeface="Average"/>
                  <a:cs typeface="Average"/>
                  <a:sym typeface="Average"/>
                </a:rPr>
                <a:t>Objetivo</a:t>
              </a:r>
              <a:endParaRPr sz="2100"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238" name="Google Shape;238;g3a9d5c92f82_0_2046"/>
            <p:cNvSpPr txBox="1"/>
            <p:nvPr/>
          </p:nvSpPr>
          <p:spPr>
            <a:xfrm>
              <a:off x="5897631" y="4857415"/>
              <a:ext cx="2657700" cy="437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i="0" lang="en-US" sz="3200" u="none" cap="none" strike="noStrike">
                  <a:solidFill>
                    <a:srgbClr val="000000"/>
                  </a:solidFill>
                  <a:latin typeface="Average"/>
                  <a:ea typeface="Average"/>
                  <a:cs typeface="Average"/>
                  <a:sym typeface="Average"/>
                </a:rPr>
                <a:t>Investigación conjunta con </a:t>
              </a:r>
              <a:r>
                <a:rPr b="1" i="0" lang="en-US" sz="3200" u="sng" cap="none" strike="noStrike">
                  <a:solidFill>
                    <a:srgbClr val="000000"/>
                  </a:solidFill>
                  <a:latin typeface="Average"/>
                  <a:ea typeface="Average"/>
                  <a:cs typeface="Average"/>
                  <a:sym typeface="Average"/>
                  <a:hlinkClick r:id="rId5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Abrimos.Info</a:t>
              </a:r>
              <a:r>
                <a:rPr i="0" lang="en-US" sz="3200" u="none" cap="none" strike="noStrike">
                  <a:solidFill>
                    <a:srgbClr val="000000"/>
                  </a:solidFill>
                  <a:latin typeface="Average"/>
                  <a:ea typeface="Average"/>
                  <a:cs typeface="Average"/>
                  <a:sym typeface="Average"/>
                </a:rPr>
                <a:t> para identificar las desigualdades y brechas de género en la estructura laboral de las instituciones de la Ciudad de México.</a:t>
              </a:r>
              <a:endParaRPr sz="2100"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239" name="Google Shape;239;g3a9d5c92f82_0_2046"/>
            <p:cNvSpPr/>
            <p:nvPr/>
          </p:nvSpPr>
          <p:spPr>
            <a:xfrm>
              <a:off x="9367528" y="3842568"/>
              <a:ext cx="3388068" cy="5489316"/>
            </a:xfrm>
            <a:custGeom>
              <a:rect b="b" l="l" r="r" t="t"/>
              <a:pathLst>
                <a:path extrusionOk="0" h="21600" w="21600">
                  <a:moveTo>
                    <a:pt x="20742" y="21600"/>
                  </a:moveTo>
                  <a:lnTo>
                    <a:pt x="858" y="21600"/>
                  </a:lnTo>
                  <a:cubicBezTo>
                    <a:pt x="385" y="21600"/>
                    <a:pt x="0" y="21301"/>
                    <a:pt x="0" y="20933"/>
                  </a:cubicBezTo>
                  <a:lnTo>
                    <a:pt x="0" y="667"/>
                  </a:lnTo>
                  <a:cubicBezTo>
                    <a:pt x="0" y="299"/>
                    <a:pt x="385" y="0"/>
                    <a:pt x="858" y="0"/>
                  </a:cubicBezTo>
                  <a:lnTo>
                    <a:pt x="20742" y="0"/>
                  </a:lnTo>
                  <a:cubicBezTo>
                    <a:pt x="21215" y="0"/>
                    <a:pt x="21600" y="299"/>
                    <a:pt x="21600" y="667"/>
                  </a:cubicBezTo>
                  <a:lnTo>
                    <a:pt x="21600" y="20933"/>
                  </a:lnTo>
                  <a:cubicBezTo>
                    <a:pt x="21600" y="21301"/>
                    <a:pt x="21215" y="21600"/>
                    <a:pt x="20742" y="21600"/>
                  </a:cubicBezTo>
                  <a:close/>
                </a:path>
              </a:pathLst>
            </a:custGeom>
            <a:solidFill>
              <a:srgbClr val="5A9BCD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i="0" sz="25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240" name="Google Shape;240;g3a9d5c92f82_0_2046"/>
            <p:cNvSpPr txBox="1"/>
            <p:nvPr/>
          </p:nvSpPr>
          <p:spPr>
            <a:xfrm>
              <a:off x="9732736" y="4136357"/>
              <a:ext cx="2657700" cy="82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962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Open Sans"/>
                <a:buNone/>
              </a:pPr>
              <a:r>
                <a:rPr b="1" i="0" lang="en-US" sz="3400" u="none" cap="none" strike="noStrike">
                  <a:solidFill>
                    <a:srgbClr val="000000"/>
                  </a:solidFill>
                  <a:latin typeface="Average"/>
                  <a:ea typeface="Average"/>
                  <a:cs typeface="Average"/>
                  <a:sym typeface="Average"/>
                </a:rPr>
                <a:t>Unidad de análisis</a:t>
              </a:r>
              <a:endParaRPr sz="2100"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241" name="Google Shape;241;g3a9d5c92f82_0_2046"/>
            <p:cNvSpPr txBox="1"/>
            <p:nvPr/>
          </p:nvSpPr>
          <p:spPr>
            <a:xfrm>
              <a:off x="9732734" y="5156281"/>
              <a:ext cx="2657700" cy="331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i="0" lang="en-US" sz="2900" u="none" cap="none" strike="noStrike">
                  <a:solidFill>
                    <a:srgbClr val="000000"/>
                  </a:solidFill>
                  <a:latin typeface="Average"/>
                  <a:ea typeface="Average"/>
                  <a:cs typeface="Average"/>
                  <a:sym typeface="Average"/>
                </a:rPr>
                <a:t>Diferencias estructurales en las plantillas laborales y remuneraciones entre mujeres y hombres: 40,257 son hombres y 30,408 son mujeres. </a:t>
              </a:r>
              <a:endParaRPr i="0" sz="25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i="0" sz="25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242" name="Google Shape;242;g3a9d5c92f82_0_2046"/>
            <p:cNvSpPr/>
            <p:nvPr/>
          </p:nvSpPr>
          <p:spPr>
            <a:xfrm>
              <a:off x="13202631" y="3842568"/>
              <a:ext cx="3388068" cy="5489316"/>
            </a:xfrm>
            <a:custGeom>
              <a:rect b="b" l="l" r="r" t="t"/>
              <a:pathLst>
                <a:path extrusionOk="0" h="21600" w="21600">
                  <a:moveTo>
                    <a:pt x="20742" y="21600"/>
                  </a:moveTo>
                  <a:lnTo>
                    <a:pt x="858" y="21600"/>
                  </a:lnTo>
                  <a:cubicBezTo>
                    <a:pt x="385" y="21600"/>
                    <a:pt x="0" y="21301"/>
                    <a:pt x="0" y="20933"/>
                  </a:cubicBezTo>
                  <a:lnTo>
                    <a:pt x="0" y="667"/>
                  </a:lnTo>
                  <a:cubicBezTo>
                    <a:pt x="0" y="299"/>
                    <a:pt x="385" y="0"/>
                    <a:pt x="858" y="0"/>
                  </a:cubicBezTo>
                  <a:lnTo>
                    <a:pt x="20742" y="0"/>
                  </a:lnTo>
                  <a:cubicBezTo>
                    <a:pt x="21215" y="0"/>
                    <a:pt x="21600" y="299"/>
                    <a:pt x="21600" y="667"/>
                  </a:cubicBezTo>
                  <a:lnTo>
                    <a:pt x="21600" y="20933"/>
                  </a:lnTo>
                  <a:cubicBezTo>
                    <a:pt x="21600" y="21301"/>
                    <a:pt x="21215" y="21600"/>
                    <a:pt x="20742" y="21600"/>
                  </a:cubicBezTo>
                  <a:close/>
                </a:path>
              </a:pathLst>
            </a:custGeom>
            <a:solidFill>
              <a:srgbClr val="5A9BCD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i="0" sz="25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243" name="Google Shape;243;g3a9d5c92f82_0_2046"/>
            <p:cNvSpPr txBox="1"/>
            <p:nvPr/>
          </p:nvSpPr>
          <p:spPr>
            <a:xfrm>
              <a:off x="13567840" y="4136357"/>
              <a:ext cx="2657700" cy="82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962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Open Sans"/>
                <a:buNone/>
              </a:pPr>
              <a:r>
                <a:rPr b="1" i="0" lang="en-US" sz="3400" u="none" cap="none" strike="noStrike">
                  <a:solidFill>
                    <a:srgbClr val="000000"/>
                  </a:solidFill>
                  <a:latin typeface="Average"/>
                  <a:ea typeface="Average"/>
                  <a:cs typeface="Average"/>
                  <a:sym typeface="Average"/>
                </a:rPr>
                <a:t>Problemas estructurales</a:t>
              </a:r>
              <a:endParaRPr sz="2100"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244" name="Google Shape;244;g3a9d5c92f82_0_2046"/>
            <p:cNvSpPr txBox="1"/>
            <p:nvPr/>
          </p:nvSpPr>
          <p:spPr>
            <a:xfrm>
              <a:off x="13567840" y="5223839"/>
              <a:ext cx="2898900" cy="374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i="0" sz="26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i="0" lang="en-US" sz="3000" u="none" cap="none" strike="noStrike">
                  <a:solidFill>
                    <a:srgbClr val="000000"/>
                  </a:solidFill>
                  <a:latin typeface="Average"/>
                  <a:ea typeface="Average"/>
                  <a:cs typeface="Average"/>
                  <a:sym typeface="Average"/>
                </a:rPr>
                <a:t>Se observó una menor participación de las mujeres en mandos medios y superiores, lo que permite observar las causas estructurales de las brechas salariales.</a:t>
              </a:r>
              <a:endParaRPr sz="2100">
                <a:latin typeface="Average"/>
                <a:ea typeface="Average"/>
                <a:cs typeface="Average"/>
                <a:sym typeface="Average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a9d5c92f82_0_2066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Average"/>
                <a:ea typeface="Average"/>
                <a:cs typeface="Average"/>
                <a:sym typeface="Average"/>
              </a:rPr>
              <a:t>II. Datos abiertos y transparencia proactiva.</a:t>
            </a:r>
            <a:endParaRPr sz="4800"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descr="Captura de pantalla 2025-08-22 a la(s) 4.05.32 p.m..png" id="250" name="Google Shape;250;g3a9d5c92f82_0_20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06773" y="11175994"/>
            <a:ext cx="5984218" cy="1525723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g3a9d5c92f82_0_2066"/>
          <p:cNvSpPr txBox="1"/>
          <p:nvPr/>
        </p:nvSpPr>
        <p:spPr>
          <a:xfrm>
            <a:off x="9665982" y="3007807"/>
            <a:ext cx="2657700" cy="10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58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pen Sans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Programas y acciones sociales</a:t>
            </a:r>
            <a:endParaRPr sz="28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52" name="Google Shape;252;g3a9d5c92f82_0_2066"/>
          <p:cNvSpPr txBox="1"/>
          <p:nvPr/>
        </p:nvSpPr>
        <p:spPr>
          <a:xfrm>
            <a:off x="9638163" y="4608825"/>
            <a:ext cx="2991000" cy="52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9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pen Sans"/>
              <a:buNone/>
            </a:pPr>
            <a:r>
              <a:rPr i="0" lang="en-US" sz="28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Políticas públicas para  cumplimiento de derechos económicos, sociales y culturales de las personas, con entrega de apoyos monetarios o en especie.</a:t>
            </a:r>
            <a:endParaRPr sz="20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53" name="Google Shape;253;g3a9d5c92f82_0_2066"/>
          <p:cNvSpPr txBox="1"/>
          <p:nvPr/>
        </p:nvSpPr>
        <p:spPr>
          <a:xfrm>
            <a:off x="13565088" y="4905367"/>
            <a:ext cx="26577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i="0" lang="en-US" sz="32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Obligación de transparentar la información por ejercer recursos públicos</a:t>
            </a:r>
            <a:endParaRPr sz="16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54" name="Google Shape;254;g3a9d5c92f82_0_2066"/>
          <p:cNvSpPr txBox="1"/>
          <p:nvPr/>
        </p:nvSpPr>
        <p:spPr>
          <a:xfrm>
            <a:off x="17400211" y="3007807"/>
            <a:ext cx="2657700" cy="10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6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Open Sans"/>
              <a:buNone/>
            </a:pPr>
            <a:r>
              <a:rPr b="1" i="0" lang="en-US" sz="29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Información pública</a:t>
            </a:r>
            <a:endParaRPr sz="16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55" name="Google Shape;255;g3a9d5c92f82_0_2066"/>
          <p:cNvSpPr txBox="1"/>
          <p:nvPr/>
        </p:nvSpPr>
        <p:spPr>
          <a:xfrm>
            <a:off x="17400175" y="4738824"/>
            <a:ext cx="2657700" cy="40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i="0" lang="en-US" sz="2900" u="none" cap="none" strike="noStrike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Conocer los plazos y requisitos para acceder a los programas y construir confianza entre las personas y las instituciones.</a:t>
            </a:r>
            <a:endParaRPr sz="1600"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descr="Captura de pantalla 2025-10-02 a la(s) 6.47.38 p.m..png" id="256" name="Google Shape;256;g3a9d5c92f82_0_20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29100" y="2613951"/>
            <a:ext cx="15525898" cy="84881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a9d5c92f82_0_2079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Average"/>
                <a:ea typeface="Average"/>
                <a:cs typeface="Average"/>
                <a:sym typeface="Average"/>
              </a:rPr>
              <a:t>II. Datos abiertos y transparencia proactiva.</a:t>
            </a:r>
            <a:endParaRPr sz="48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62" name="Google Shape;262;g3a9d5c92f82_0_2079"/>
          <p:cNvSpPr txBox="1"/>
          <p:nvPr>
            <p:ph idx="1" type="body"/>
          </p:nvPr>
        </p:nvSpPr>
        <p:spPr>
          <a:xfrm>
            <a:off x="8945425" y="3073275"/>
            <a:ext cx="14607600" cy="91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Hallazgos</a:t>
            </a:r>
            <a:r>
              <a:rPr lang="en-US" sz="44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: </a:t>
            </a:r>
            <a:endParaRPr sz="31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552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verage"/>
              <a:buChar char="-"/>
            </a:pPr>
            <a:r>
              <a:rPr lang="en-US" sz="34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Las mujeres perciben ingresos promedio inferiores que los hombres, con una brecha máxima que rebasa los $6,000 pesos en los fideicomisos y fondos públicos.</a:t>
            </a:r>
            <a:endParaRPr sz="38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99259" lvl="0" marL="270709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1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552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verage"/>
              <a:buChar char="-"/>
            </a:pPr>
            <a:r>
              <a:rPr lang="en-US" sz="38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El ámbito que mostró la menor brecha promedio fue el de las Alcaldías con una diferencia promedio de $65.26 pesos. </a:t>
            </a:r>
            <a:endParaRPr sz="38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1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552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verage"/>
              <a:buChar char="-"/>
            </a:pPr>
            <a:r>
              <a:rPr lang="en-US" sz="37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El sueldo bruto promedio en las instituciones de la Ciudad de México de los hombres asciende a $23,022.07 pesos, mientras que el de las mujeres es de $20,720.86 pesos, lo que representa una brecha salarial general del 10%.</a:t>
            </a:r>
            <a:endParaRPr sz="68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1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descr="Captura de pantalla 2025-08-22 a la(s) 4.05.32 p.m..png" id="263" name="Google Shape;263;g3a9d5c92f82_0_20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06773" y="11175994"/>
            <a:ext cx="5984218" cy="15257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2. Postales-QR INFOCDMX_Transparencia en brecha salarial por género CDMX.png" id="264" name="Google Shape;264;g3a9d5c92f82_0_207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62274" y="3073277"/>
            <a:ext cx="6909375" cy="8941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a9d5c92f82_0_2108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Average"/>
                <a:ea typeface="Average"/>
                <a:cs typeface="Average"/>
                <a:sym typeface="Average"/>
              </a:rPr>
              <a:t>III. </a:t>
            </a:r>
            <a:r>
              <a:rPr lang="en-US" sz="4800">
                <a:latin typeface="Average"/>
                <a:ea typeface="Average"/>
                <a:cs typeface="Average"/>
                <a:sym typeface="Average"/>
              </a:rPr>
              <a:t>Riesgos a la privacidad.</a:t>
            </a:r>
            <a:endParaRPr sz="48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70" name="Google Shape;270;g3a9d5c92f82_0_2108"/>
          <p:cNvSpPr txBox="1"/>
          <p:nvPr>
            <p:ph idx="1" type="body"/>
          </p:nvPr>
        </p:nvSpPr>
        <p:spPr>
          <a:xfrm>
            <a:off x="1648100" y="2714025"/>
            <a:ext cx="21904800" cy="96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-46355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verage"/>
              <a:buChar char="-"/>
            </a:pPr>
            <a:r>
              <a:rPr i="1" lang="en-US" sz="37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Doblepensar significa la capacidad de mantener dos creencias contradictorias en nuestro pensamiento de forma simultánea, y aceptar ambas. </a:t>
            </a:r>
            <a:r>
              <a:rPr lang="en-US" sz="37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Esta cita de la distopía clásica </a:t>
            </a:r>
            <a:r>
              <a:rPr i="1" lang="en-US" sz="37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1984,</a:t>
            </a:r>
            <a:r>
              <a:rPr lang="en-US" sz="37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 de George Orwell, sintetiza la situación que enfrentamos hoy en día. </a:t>
            </a:r>
            <a:endParaRPr sz="37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46355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verage"/>
              <a:buChar char="-"/>
            </a:pPr>
            <a:r>
              <a:rPr lang="en-US" sz="37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Nuestro marco legal actual dice ser respetuoso de los derechos humanos y al mismo tiempo considera adecuadas algunas de las disposiciones legales aprobadas por el Congreso de la Unión.</a:t>
            </a:r>
            <a:endParaRPr sz="37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46355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verage"/>
              <a:buChar char="-"/>
            </a:pPr>
            <a:r>
              <a:rPr lang="en-US" sz="37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Muchas personas y organizaciones de la sociedad civil expresaron su preocupación al considerar que se dotó a instituciones públicas federales de </a:t>
            </a:r>
            <a:r>
              <a:rPr lang="en-US" sz="37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facultades</a:t>
            </a:r>
            <a:r>
              <a:rPr lang="en-US" sz="37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 que atentan contra los derechos individuales, en particular contra el derecho a la privacidad y la protección de los datos personales. </a:t>
            </a:r>
            <a:endParaRPr sz="37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46355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verage"/>
              <a:buChar char="-"/>
            </a:pPr>
            <a:r>
              <a:rPr lang="en-US" sz="37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Las reformas aprobadas la LXVI Legislatura (2024-2027) a las leyes en materias de seguridad pública, guardia nacional, telecomunicaciones, investigación e inteligencia, y de población, son violatorias de los principios de libertades, datos personales y privacidad. </a:t>
            </a:r>
            <a:endParaRPr sz="69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8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descr="Captura de pantalla 2025-08-22 a la(s) 4.05.32 p.m..png" id="271" name="Google Shape;271;g3a9d5c92f82_0_2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06773" y="11175994"/>
            <a:ext cx="5984218" cy="1525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a9d5c92f82_0_2115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Average"/>
                <a:ea typeface="Average"/>
                <a:cs typeface="Average"/>
                <a:sym typeface="Average"/>
              </a:rPr>
              <a:t>III. Riesgos a la privacidad.</a:t>
            </a:r>
            <a:endParaRPr sz="48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77" name="Google Shape;277;g3a9d5c92f82_0_2115"/>
          <p:cNvSpPr txBox="1"/>
          <p:nvPr>
            <p:ph idx="1" type="body"/>
          </p:nvPr>
        </p:nvSpPr>
        <p:spPr>
          <a:xfrm>
            <a:off x="1648100" y="2714025"/>
            <a:ext cx="21904800" cy="96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-4572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rage"/>
              <a:buChar char="-"/>
            </a:pPr>
            <a:r>
              <a:rPr lang="en-US" sz="36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En la Ley del Sistema Nacional de Investigación e Inteligencia en materia de Seguridad Pública, artículo 12 fracción III se planteó: requerir a entes privados la interconexión o el envío de información como: registros vehiculares y de placas, datos biométricos, datos telefónicos, registros públicos inmobiliarios, fiscales, telefónicos, de comercio, entre otros.</a:t>
            </a:r>
            <a:endParaRPr sz="36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9144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4572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rage"/>
              <a:buChar char="-"/>
            </a:pPr>
            <a:r>
              <a:rPr lang="en-US" sz="36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En la iniciativa de la Ley General del Sistema Nacional de Seguridad Pública, se preveía en el artículo 12 que la Agencia de Transformación Digital y Telecomunicaciones pondrá en operación una plataforma digital de usuarios de telefonía móvil, el registro de alta de usuarios deberá estar asociado mediante el número telefónico, CURP, credencial para votar u otra identificación oficial y en el caso de extranjeros por número de pasaporte o documento migratorio, y las instituciones de seguridad pública tendrán acceso a ese registro. No llegó a la ley.</a:t>
            </a:r>
            <a:endParaRPr sz="36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9144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4572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rage"/>
              <a:buChar char="-"/>
            </a:pPr>
            <a:r>
              <a:rPr lang="en-US" sz="36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En el artículo 101 de la Ley General del Sistema Nacional de Seguridad Pública, se considera como reservada la información en materia de detenciones, que hoy es pública a través de una consulta a un sitio web oficial.</a:t>
            </a:r>
            <a:endParaRPr sz="102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descr="Captura de pantalla 2025-08-22 a la(s) 4.05.32 p.m..png" id="278" name="Google Shape;278;g3a9d5c92f82_0_2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06773" y="11175994"/>
            <a:ext cx="5984218" cy="1525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a9d5c92f82_0_2121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Average"/>
                <a:ea typeface="Average"/>
                <a:cs typeface="Average"/>
                <a:sym typeface="Average"/>
              </a:rPr>
              <a:t>III. Riesgos a la privacidad.</a:t>
            </a:r>
            <a:endParaRPr sz="48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84" name="Google Shape;284;g3a9d5c92f82_0_2121"/>
          <p:cNvSpPr txBox="1"/>
          <p:nvPr>
            <p:ph idx="1" type="body"/>
          </p:nvPr>
        </p:nvSpPr>
        <p:spPr>
          <a:xfrm>
            <a:off x="1648100" y="2714025"/>
            <a:ext cx="21904800" cy="96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-4572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rage"/>
              <a:buChar char="-"/>
            </a:pPr>
            <a:r>
              <a:rPr lang="en-US" sz="36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Ley de la Guardia Nacional, en el artículo 9 fracción XXVI señala que puede solicitar a operadores de telecomunicaciones toda la información con que cuenten y la georreferenciación de los equipos móviles en tiempo real; así como la intervención de comunicaciones privadas con autorización judicial.</a:t>
            </a:r>
            <a:endParaRPr sz="36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9144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4572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rage"/>
              <a:buChar char="-"/>
            </a:pPr>
            <a:r>
              <a:rPr lang="en-US" sz="36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Ley en Materia de Telecomunicaciones y Radiodifusión, las fracciones I, II y III del artículo 183 señala como obligación de los concesionarios de telecomunicaciones entregar a instancias de seguridad la localización geográfica en tiempo real de los equipos terminales, además de conservar y entregar un registro que incluye: tipo de comunicación, origen y destino de ésta, fecha, hora y duración, y otros datos técnicos.</a:t>
            </a:r>
            <a:endParaRPr sz="36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9144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4572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rage"/>
              <a:buChar char="-"/>
            </a:pPr>
            <a:r>
              <a:rPr lang="en-US" sz="36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El artículo 91 y 91 bis de la Ley General de Población establece a la Clave Única de Registro Poblacional (CURP) como única fuente de identidad de las personas nacionales y extranjeras, de carácter obligatorio y que deberá incluir huellas dactilares y fotografía.  Así como el 91 sexies respecto a que todo ente público o particular estará obligado a solicitarla para la prestación de sus trámites y servicios.</a:t>
            </a:r>
            <a:endParaRPr i="1" sz="61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9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descr="Captura de pantalla 2025-08-22 a la(s) 4.05.32 p.m..png" id="285" name="Google Shape;285;g3a9d5c92f82_0_2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06773" y="11175994"/>
            <a:ext cx="5984218" cy="1525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a9d5c92f82_0_2127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Average"/>
                <a:ea typeface="Average"/>
                <a:cs typeface="Average"/>
                <a:sym typeface="Average"/>
              </a:rPr>
              <a:t>III. Riesgos a la privacidad.</a:t>
            </a:r>
            <a:endParaRPr sz="48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91" name="Google Shape;291;g3a9d5c92f82_0_2127"/>
          <p:cNvSpPr txBox="1"/>
          <p:nvPr>
            <p:ph idx="1" type="body"/>
          </p:nvPr>
        </p:nvSpPr>
        <p:spPr>
          <a:xfrm>
            <a:off x="1648100" y="2714025"/>
            <a:ext cx="21904800" cy="96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-4572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rage"/>
              <a:buChar char="-"/>
            </a:pPr>
            <a:r>
              <a:rPr lang="en-US" sz="36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Todas estas disposiciones van en contra de los dispuesto en el artículo 8 y 19 de la </a:t>
            </a:r>
            <a:r>
              <a:rPr i="1" lang="en-US" sz="36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Ley General de Protección de Datos Personales en Posesión de Sujetos Obligados,</a:t>
            </a:r>
            <a:r>
              <a:rPr lang="en-US" sz="36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 que señalan</a:t>
            </a:r>
            <a:r>
              <a:rPr i="1" lang="en-US" sz="36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: La aplicación e interpretación de la presente Ley se realizará conforme a lo dispuesto en la Constitución Política de los Estados Unidos Mexicanos, los tratados internacionales de los que el Estado mexicano sea parte, así como las resoluciones y sentencias vinculantes que emitan los órganos nacionales e internacionales especializados, favoreciendo en todo tiempo el derecho a la privacidad, la protección de datos personales y a las personas la protección más amplia; </a:t>
            </a:r>
            <a:r>
              <a:rPr lang="en-US" sz="36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y </a:t>
            </a:r>
            <a:r>
              <a:rPr i="1" lang="en-US" sz="36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El responsable sólo deberá tratar los datos personales que resulten adecuados, relevantes y estrictamente necesarios para la finalidad que justifica su tratamiento.</a:t>
            </a:r>
            <a:endParaRPr i="1" sz="36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36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4572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rage"/>
              <a:buChar char="-"/>
            </a:pPr>
            <a:r>
              <a:rPr lang="en-US" sz="36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Las nuevas reformas son contrarias también a disposiciones internacionales. Como es el artículo 12 de la Declaración Universal de los Derechos Humanos: </a:t>
            </a:r>
            <a:r>
              <a:rPr i="1" lang="en-US" sz="36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Nadie será objeto de injerencias arbitrarias en su vida privada, su familia, su domicilio o su correspondencia, ni de ataques a su honra o a su reputación. Toda persona tiene derecho a la protección de la ley contra tales injerencias o ataques.</a:t>
            </a:r>
            <a:endParaRPr sz="60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descr="Captura de pantalla 2025-08-22 a la(s) 4.05.32 p.m..png" id="292" name="Google Shape;292;g3a9d5c92f82_0_21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06773" y="11175994"/>
            <a:ext cx="5984218" cy="1525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a9d5c92f82_0_2133"/>
          <p:cNvSpPr txBox="1"/>
          <p:nvPr>
            <p:ph type="title"/>
          </p:nvPr>
        </p:nvSpPr>
        <p:spPr>
          <a:xfrm>
            <a:off x="831200" y="1186733"/>
            <a:ext cx="227217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Average"/>
                <a:ea typeface="Average"/>
                <a:cs typeface="Average"/>
                <a:sym typeface="Average"/>
              </a:rPr>
              <a:t>III. Riesgos a la privacidad.</a:t>
            </a:r>
            <a:endParaRPr sz="48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98" name="Google Shape;298;g3a9d5c92f82_0_2133"/>
          <p:cNvSpPr txBox="1"/>
          <p:nvPr>
            <p:ph idx="1" type="body"/>
          </p:nvPr>
        </p:nvSpPr>
        <p:spPr>
          <a:xfrm>
            <a:off x="1648100" y="3722575"/>
            <a:ext cx="21904800" cy="96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-45085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verage"/>
              <a:buChar char="-"/>
            </a:pPr>
            <a:r>
              <a:rPr i="1" lang="en-US" sz="35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A</a:t>
            </a:r>
            <a:r>
              <a:rPr lang="en-US" sz="35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 su vez, el artículo 10 de la Convención de las Naciones Unidas contra la Corrupción señala la importancia de la transparencia, el acceso a la información y la protección de los datos personales para combatirla, como obligaciones del Estado, de las instituciones públicas, no de los particulares. Y cito: ” </a:t>
            </a:r>
            <a:r>
              <a:rPr i="1" lang="en-US" sz="35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… cada Estado Parte, …, adoptará las medidas que sean necesarias para aumentar la transparencia en su administración pública, ….  Esas medidas podrán incluir, entre otras cosas: a) La instauración de procedimientos o reglamentaciones que permitan al público en general obtener, cuando proceda, información sobre la organización, el funcionamiento y los procesos de adopción de decisiones de su administración pública y, con el debido respeto a la protección de la intimidad y de los datos personales, sobre las decisiones y actos jurídicos que incumban al público”.</a:t>
            </a:r>
            <a:endParaRPr sz="59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descr="Captura de pantalla 2025-08-22 a la(s) 4.05.32 p.m..png" id="299" name="Google Shape;299;g3a9d5c92f82_0_21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06773" y="11175994"/>
            <a:ext cx="5984218" cy="1525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a9d5c92f82_0_2139"/>
          <p:cNvSpPr txBox="1"/>
          <p:nvPr>
            <p:ph idx="1" type="body"/>
          </p:nvPr>
        </p:nvSpPr>
        <p:spPr>
          <a:xfrm>
            <a:off x="1648100" y="2714025"/>
            <a:ext cx="21904800" cy="96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-45085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verage"/>
              <a:buChar char="-"/>
            </a:pPr>
            <a:r>
              <a:t/>
            </a:r>
            <a:endParaRPr sz="5148">
              <a:solidFill>
                <a:schemeClr val="dk1"/>
              </a:solidFill>
            </a:endParaRPr>
          </a:p>
          <a:p>
            <a:pPr indent="0" lvl="0" marL="457200" rtl="0" algn="ctr">
              <a:lnSpc>
                <a:spcPct val="100000"/>
              </a:lnSpc>
              <a:spcBef>
                <a:spcPts val="5800"/>
              </a:spcBef>
              <a:spcAft>
                <a:spcPts val="0"/>
              </a:spcAft>
              <a:buNone/>
            </a:pPr>
            <a:r>
              <a:rPr lang="en-US" sz="6448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¡Muchas gracias!</a:t>
            </a:r>
            <a:endParaRPr sz="6448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457200" rtl="0" algn="ctr">
              <a:lnSpc>
                <a:spcPct val="100000"/>
              </a:lnSpc>
              <a:spcBef>
                <a:spcPts val="5800"/>
              </a:spcBef>
              <a:spcAft>
                <a:spcPts val="0"/>
              </a:spcAft>
              <a:buNone/>
            </a:pPr>
            <a:r>
              <a:t/>
            </a:r>
            <a:endParaRPr sz="5148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450850" lvl="0" marL="457200" rtl="0" algn="l">
              <a:lnSpc>
                <a:spcPct val="100000"/>
              </a:lnSpc>
              <a:spcBef>
                <a:spcPts val="58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verage"/>
              <a:buChar char="-"/>
            </a:pPr>
            <a:r>
              <a:rPr lang="en-US" sz="3959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X: @MaricarmenNava</a:t>
            </a:r>
            <a:endParaRPr sz="14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476250" lvl="0" marL="457200" rtl="0" algn="l">
              <a:lnSpc>
                <a:spcPct val="100000"/>
              </a:lnSpc>
              <a:spcBef>
                <a:spcPts val="580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verage"/>
              <a:buChar char="-"/>
            </a:pPr>
            <a:r>
              <a:rPr lang="en-US" sz="39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LinkedIn: </a:t>
            </a:r>
            <a:r>
              <a:rPr lang="en-US" sz="3900" u="sng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https://mx.linkedin.com/in/maría-del-carmen-nava-polina-4713791a</a:t>
            </a:r>
            <a:r>
              <a:rPr lang="en-US" sz="39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 </a:t>
            </a:r>
            <a:endParaRPr sz="39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450850" lvl="0" marL="457200" rtl="0" algn="l">
              <a:lnSpc>
                <a:spcPct val="100000"/>
              </a:lnSpc>
              <a:spcBef>
                <a:spcPts val="58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verage"/>
              <a:buChar char="-"/>
            </a:pPr>
            <a:r>
              <a:rPr lang="en-US" sz="3959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Sitio web: </a:t>
            </a:r>
            <a:r>
              <a:rPr lang="en-US" sz="3959" u="sng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www.mariadelcarmennavapolina.mx</a:t>
            </a:r>
            <a:r>
              <a:rPr lang="en-US" sz="4257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rPr>
              <a:t> </a:t>
            </a:r>
            <a:endParaRPr sz="14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50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descr="Captura de pantalla 2025-08-22 a la(s) 4.05.32 p.m..png" id="305" name="Google Shape;305;g3a9d5c92f82_0_21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906773" y="11175994"/>
            <a:ext cx="5984218" cy="1525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