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Play" panose="020B0604020202020204" charset="0"/>
      <p:regular r:id="rId32"/>
      <p:bold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hTYDzICaVkyIiVB8G4FJv1oUtL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7f94dd568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2e7f94dd568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e7f94dd568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e7f94dd568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e7f94dd568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2e7f94dd568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7f94dd56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e7f94dd56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e7f94dd568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2e7f94dd568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e7f94dd56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2e7f94dd56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e7f94dd56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2e7f94dd56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e7f94dd568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2e7f94dd568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e7fbab10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2e7fbab10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e7f94dd568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2e7f94dd56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e7f94dd568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2e7f94dd568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e7f94dd568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2e7f94dd568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e7f94dd568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2e7f94dd568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e7f94dd56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2e7f94dd56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e7f94dd568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2e7f94dd568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7f94dd56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e7f94dd56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7f94dd56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e7f94dd56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e7f94dd568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2e7f94dd568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Interfaz de usuario gráfica, 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4623472" y="2235188"/>
            <a:ext cx="7223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Arial"/>
              <a:buNone/>
            </a:pPr>
            <a:r>
              <a:rPr lang="es-CR" sz="360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Parlamento Abierto: Buenas prácticas desde Latinoamérica.</a:t>
            </a:r>
            <a:endParaRPr sz="3600"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Arial"/>
              <a:buNone/>
            </a:pPr>
            <a:r>
              <a:rPr lang="es-CR" sz="2033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San José, Costa Rica a 26 de junio de 2024.</a:t>
            </a:r>
            <a:endParaRPr sz="2033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Arial"/>
              <a:buNone/>
            </a:pPr>
            <a:endParaRPr sz="3600"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7f94dd568_0_144"/>
          <p:cNvSpPr txBox="1"/>
          <p:nvPr/>
        </p:nvSpPr>
        <p:spPr>
          <a:xfrm>
            <a:off x="4478702" y="7057096"/>
            <a:ext cx="6342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marR="5080" lvl="0" indent="0" algn="l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3" name="Google Shape;173;g2e7f94dd568_0_144"/>
          <p:cNvSpPr txBox="1"/>
          <p:nvPr/>
        </p:nvSpPr>
        <p:spPr>
          <a:xfrm>
            <a:off x="159499" y="109125"/>
            <a:ext cx="89487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just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4" name="Google Shape;174;g2e7f94dd568_0_144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e7f94dd568_0_144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e7f94dd568_0_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9575" y="5531900"/>
            <a:ext cx="35910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e7f94dd568_0_144"/>
          <p:cNvSpPr txBox="1"/>
          <p:nvPr/>
        </p:nvSpPr>
        <p:spPr>
          <a:xfrm>
            <a:off x="10638675" y="5531900"/>
            <a:ext cx="2110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50">
                <a:solidFill>
                  <a:srgbClr val="53647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@MaricarmenNava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78" name="Google Shape;178;g2e7f94dd568_0_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65400" y="5817550"/>
            <a:ext cx="1465400" cy="8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e7f94dd568_0_144"/>
          <p:cNvSpPr txBox="1"/>
          <p:nvPr/>
        </p:nvSpPr>
        <p:spPr>
          <a:xfrm>
            <a:off x="381000" y="219800"/>
            <a:ext cx="915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b="1">
                <a:solidFill>
                  <a:srgbClr val="414141"/>
                </a:solidFill>
                <a:highlight>
                  <a:schemeClr val="lt1"/>
                </a:highlight>
              </a:rPr>
              <a:t>La Asamblea Constituyente de la Ciudad de México tuvo como fin aprobar la Constitución Política local, se instaló el 15 de septiembre de 2016 y finalizó su encomienda el 31 de enero de 2017</a:t>
            </a:r>
            <a:endParaRPr sz="1900" b="1">
              <a:highlight>
                <a:schemeClr val="lt1"/>
              </a:highlight>
            </a:endParaRPr>
          </a:p>
        </p:txBody>
      </p:sp>
      <p:pic>
        <p:nvPicPr>
          <p:cNvPr id="180" name="Google Shape;180;g2e7f94dd568_0_1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2601" y="814075"/>
            <a:ext cx="7109126" cy="5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e7f94dd568_0_174"/>
          <p:cNvSpPr txBox="1"/>
          <p:nvPr/>
        </p:nvSpPr>
        <p:spPr>
          <a:xfrm>
            <a:off x="4478702" y="7057096"/>
            <a:ext cx="6342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marR="5080" lvl="0" indent="0" algn="l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Google Shape;186;g2e7f94dd568_0_174"/>
          <p:cNvSpPr txBox="1"/>
          <p:nvPr/>
        </p:nvSpPr>
        <p:spPr>
          <a:xfrm>
            <a:off x="159499" y="109125"/>
            <a:ext cx="89487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just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87" name="Google Shape;187;g2e7f94dd568_0_174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e7f94dd568_0_174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e7f94dd568_0_174"/>
          <p:cNvPicPr preferRelativeResize="0"/>
          <p:nvPr/>
        </p:nvPicPr>
        <p:blipFill rotWithShape="1">
          <a:blip r:embed="rId4">
            <a:alphaModFix/>
          </a:blip>
          <a:srcRect l="35455" t="22189" r="35697" b="14083"/>
          <a:stretch/>
        </p:blipFill>
        <p:spPr>
          <a:xfrm>
            <a:off x="3451500" y="130300"/>
            <a:ext cx="5022475" cy="623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2e7f94dd568_0_1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00" y="6044775"/>
            <a:ext cx="35910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2e7f94dd568_0_174"/>
          <p:cNvSpPr txBox="1"/>
          <p:nvPr/>
        </p:nvSpPr>
        <p:spPr>
          <a:xfrm>
            <a:off x="410325" y="6139950"/>
            <a:ext cx="2110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50">
                <a:solidFill>
                  <a:srgbClr val="53647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@MaricarmenNava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92" name="Google Shape;192;g2e7f94dd568_0_1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65400" y="5817550"/>
            <a:ext cx="1465400" cy="8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e7f94dd568_0_152"/>
          <p:cNvSpPr txBox="1"/>
          <p:nvPr/>
        </p:nvSpPr>
        <p:spPr>
          <a:xfrm>
            <a:off x="4478702" y="7057096"/>
            <a:ext cx="6342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marR="5080" lvl="0" indent="0" algn="l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8" name="Google Shape;198;g2e7f94dd568_0_152"/>
          <p:cNvSpPr txBox="1"/>
          <p:nvPr/>
        </p:nvSpPr>
        <p:spPr>
          <a:xfrm>
            <a:off x="159499" y="109125"/>
            <a:ext cx="89487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just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9" name="Google Shape;199;g2e7f94dd568_0_152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2e7f94dd568_0_152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e7f94dd568_0_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025" y="1945465"/>
            <a:ext cx="10907700" cy="36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e7f94dd568_0_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50" y="6191325"/>
            <a:ext cx="35910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2e7f94dd568_0_152"/>
          <p:cNvSpPr txBox="1"/>
          <p:nvPr/>
        </p:nvSpPr>
        <p:spPr>
          <a:xfrm>
            <a:off x="424975" y="6286500"/>
            <a:ext cx="2110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50">
                <a:solidFill>
                  <a:srgbClr val="53647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@MaricarmenNava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204" name="Google Shape;204;g2e7f94dd568_0_1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65400" y="5817550"/>
            <a:ext cx="1465400" cy="8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7f94dd568_0_162"/>
          <p:cNvSpPr txBox="1"/>
          <p:nvPr/>
        </p:nvSpPr>
        <p:spPr>
          <a:xfrm>
            <a:off x="4478702" y="7057096"/>
            <a:ext cx="6342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marR="5080" lvl="0" indent="0" algn="l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0" name="Google Shape;210;g2e7f94dd568_0_162"/>
          <p:cNvSpPr txBox="1"/>
          <p:nvPr/>
        </p:nvSpPr>
        <p:spPr>
          <a:xfrm>
            <a:off x="159499" y="109125"/>
            <a:ext cx="89487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just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1" name="Google Shape;211;g2e7f94dd568_0_162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e7f94dd568_0_162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e7f94dd568_0_162"/>
          <p:cNvSpPr txBox="1"/>
          <p:nvPr/>
        </p:nvSpPr>
        <p:spPr>
          <a:xfrm>
            <a:off x="791300" y="674913"/>
            <a:ext cx="81768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R" sz="1900" b="1"/>
              <a:t>El modelo de apertura por diseño centrado en cuatro etapas:</a:t>
            </a:r>
            <a:endParaRPr sz="1900" b="1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-CR"/>
              <a:t>Identificar la necesidad (Empatía)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-CR"/>
              <a:t>Focalización de la necesidad. (Definir población objetivo)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-CR"/>
              <a:t>Cocrear el prototipo (idear y prototipar)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-CR"/>
              <a:t>Aplicación del prototipo. (probar y evaluar)</a:t>
            </a:r>
            <a:endParaRPr/>
          </a:p>
        </p:txBody>
      </p:sp>
      <p:pic>
        <p:nvPicPr>
          <p:cNvPr id="214" name="Google Shape;214;g2e7f94dd568_0_162"/>
          <p:cNvPicPr preferRelativeResize="0"/>
          <p:nvPr/>
        </p:nvPicPr>
        <p:blipFill rotWithShape="1">
          <a:blip r:embed="rId4">
            <a:alphaModFix/>
          </a:blip>
          <a:srcRect l="29519" t="35374" r="27692" b="28922"/>
          <a:stretch/>
        </p:blipFill>
        <p:spPr>
          <a:xfrm>
            <a:off x="1846374" y="2318225"/>
            <a:ext cx="7825124" cy="36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e7f94dd568_0_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500" y="6088725"/>
            <a:ext cx="35910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2e7f94dd568_0_162"/>
          <p:cNvSpPr txBox="1"/>
          <p:nvPr/>
        </p:nvSpPr>
        <p:spPr>
          <a:xfrm>
            <a:off x="504025" y="6183900"/>
            <a:ext cx="2110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50">
                <a:solidFill>
                  <a:srgbClr val="53647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@MaricarmenNava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e7f94dd568_0_290"/>
          <p:cNvSpPr txBox="1"/>
          <p:nvPr/>
        </p:nvSpPr>
        <p:spPr>
          <a:xfrm>
            <a:off x="4478702" y="7057096"/>
            <a:ext cx="6342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marR="5080" lvl="0" indent="0" algn="l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2" name="Google Shape;222;g2e7f94dd568_0_290"/>
          <p:cNvSpPr txBox="1"/>
          <p:nvPr/>
        </p:nvSpPr>
        <p:spPr>
          <a:xfrm>
            <a:off x="159499" y="109125"/>
            <a:ext cx="89487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just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23" name="Google Shape;223;g2e7f94dd568_0_290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e7f94dd568_0_290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e7f94dd568_0_2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65400" y="5817550"/>
            <a:ext cx="1465400" cy="8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e7f94dd568_0_2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6275" y="109125"/>
            <a:ext cx="5025076" cy="650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e7f94dd568_0_79"/>
          <p:cNvSpPr txBox="1"/>
          <p:nvPr/>
        </p:nvSpPr>
        <p:spPr>
          <a:xfrm>
            <a:off x="4478702" y="7057096"/>
            <a:ext cx="6342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marR="5080" lvl="0" indent="0" algn="l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2" name="Google Shape;232;g2e7f94dd568_0_79"/>
          <p:cNvSpPr txBox="1"/>
          <p:nvPr/>
        </p:nvSpPr>
        <p:spPr>
          <a:xfrm>
            <a:off x="159499" y="109125"/>
            <a:ext cx="89487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just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3" name="Google Shape;233;g2e7f94dd568_0_79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2e7f94dd568_0_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01" y="874022"/>
            <a:ext cx="10005924" cy="562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2e7f94dd568_0_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72560" y="5238825"/>
            <a:ext cx="35910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e7f94dd568_0_79"/>
          <p:cNvSpPr txBox="1"/>
          <p:nvPr/>
        </p:nvSpPr>
        <p:spPr>
          <a:xfrm>
            <a:off x="10417412" y="5238825"/>
            <a:ext cx="168605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50" dirty="0">
                <a:solidFill>
                  <a:srgbClr val="53647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@MaricarmenNava</a:t>
            </a: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238" name="Google Shape;238;g2e7f94dd568_0_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30950" y="5597925"/>
            <a:ext cx="1465400" cy="8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e7f94dd568_0_50"/>
          <p:cNvSpPr txBox="1"/>
          <p:nvPr/>
        </p:nvSpPr>
        <p:spPr>
          <a:xfrm>
            <a:off x="4478702" y="7057096"/>
            <a:ext cx="6342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marR="5080" lvl="0" indent="0" algn="l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4" name="Google Shape;244;g2e7f94dd568_0_50"/>
          <p:cNvSpPr txBox="1"/>
          <p:nvPr/>
        </p:nvSpPr>
        <p:spPr>
          <a:xfrm>
            <a:off x="159499" y="109125"/>
            <a:ext cx="89487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just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5" name="Google Shape;245;g2e7f94dd568_0_50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e7f94dd568_0_50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2e7f94dd568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87475"/>
            <a:ext cx="9952276" cy="55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2e7f94dd568_0_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42875" y="5348825"/>
            <a:ext cx="35910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2e7f94dd568_0_50"/>
          <p:cNvSpPr txBox="1"/>
          <p:nvPr/>
        </p:nvSpPr>
        <p:spPr>
          <a:xfrm>
            <a:off x="10443350" y="5348825"/>
            <a:ext cx="2110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50">
                <a:solidFill>
                  <a:srgbClr val="53647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@MaricarmenNava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250" name="Google Shape;250;g2e7f94dd568_0_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74900" y="5832200"/>
            <a:ext cx="1465400" cy="8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e7f94dd568_0_135"/>
          <p:cNvSpPr txBox="1"/>
          <p:nvPr/>
        </p:nvSpPr>
        <p:spPr>
          <a:xfrm>
            <a:off x="4478702" y="7057096"/>
            <a:ext cx="6342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marR="5080" lvl="0" indent="0" algn="l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6" name="Google Shape;256;g2e7f94dd568_0_135"/>
          <p:cNvSpPr txBox="1"/>
          <p:nvPr/>
        </p:nvSpPr>
        <p:spPr>
          <a:xfrm>
            <a:off x="159499" y="109125"/>
            <a:ext cx="89487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just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7" name="Google Shape;257;g2e7f94dd568_0_135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e7f94dd568_0_135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e7f94dd568_0_135"/>
          <p:cNvPicPr preferRelativeResize="0"/>
          <p:nvPr/>
        </p:nvPicPr>
        <p:blipFill rotWithShape="1">
          <a:blip r:embed="rId4">
            <a:alphaModFix/>
          </a:blip>
          <a:srcRect b="44539"/>
          <a:stretch/>
        </p:blipFill>
        <p:spPr>
          <a:xfrm>
            <a:off x="1895475" y="0"/>
            <a:ext cx="7563433" cy="671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2e7f94dd568_0_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79575" y="5531900"/>
            <a:ext cx="35910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2e7f94dd568_0_135"/>
          <p:cNvSpPr txBox="1"/>
          <p:nvPr/>
        </p:nvSpPr>
        <p:spPr>
          <a:xfrm>
            <a:off x="10638675" y="5531900"/>
            <a:ext cx="2110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50">
                <a:solidFill>
                  <a:srgbClr val="53647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@MaricarmenNava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262" name="Google Shape;262;g2e7f94dd568_0_1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65400" y="5817550"/>
            <a:ext cx="1465400" cy="8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e7fbab10f1_0_0"/>
          <p:cNvSpPr txBox="1"/>
          <p:nvPr/>
        </p:nvSpPr>
        <p:spPr>
          <a:xfrm>
            <a:off x="4478702" y="7057096"/>
            <a:ext cx="6342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marR="5080" lvl="0" indent="0" algn="l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8" name="Google Shape;268;g2e7fbab10f1_0_0"/>
          <p:cNvSpPr txBox="1"/>
          <p:nvPr/>
        </p:nvSpPr>
        <p:spPr>
          <a:xfrm>
            <a:off x="159499" y="109125"/>
            <a:ext cx="89487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just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9" name="Google Shape;269;g2e7fbab10f1_0_0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2e7fbab10f1_0_0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2e7fbab10f1_0_0"/>
          <p:cNvPicPr preferRelativeResize="0"/>
          <p:nvPr/>
        </p:nvPicPr>
        <p:blipFill rotWithShape="1">
          <a:blip r:embed="rId4">
            <a:alphaModFix/>
          </a:blip>
          <a:srcRect t="54885"/>
          <a:stretch/>
        </p:blipFill>
        <p:spPr>
          <a:xfrm>
            <a:off x="925300" y="261525"/>
            <a:ext cx="8763650" cy="632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2e7fbab10f1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79575" y="5531900"/>
            <a:ext cx="35910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2e7fbab10f1_0_0"/>
          <p:cNvSpPr txBox="1"/>
          <p:nvPr/>
        </p:nvSpPr>
        <p:spPr>
          <a:xfrm>
            <a:off x="10638675" y="5531900"/>
            <a:ext cx="2110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50">
                <a:solidFill>
                  <a:srgbClr val="53647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@MaricarmenNava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274" name="Google Shape;274;g2e7fbab10f1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65400" y="5817550"/>
            <a:ext cx="1465400" cy="8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e7f94dd568_0_88"/>
          <p:cNvSpPr txBox="1"/>
          <p:nvPr/>
        </p:nvSpPr>
        <p:spPr>
          <a:xfrm>
            <a:off x="4478702" y="7057096"/>
            <a:ext cx="6342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marR="5080" lvl="0" indent="0" algn="l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0" name="Google Shape;280;g2e7f94dd568_0_88"/>
          <p:cNvSpPr txBox="1"/>
          <p:nvPr/>
        </p:nvSpPr>
        <p:spPr>
          <a:xfrm>
            <a:off x="159499" y="109125"/>
            <a:ext cx="89487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just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81" name="Google Shape;281;g2e7f94dd568_0_88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e7f94dd568_0_88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2e7f94dd568_0_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" y="0"/>
            <a:ext cx="914582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e7f94dd568_0_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65400" y="5817550"/>
            <a:ext cx="1465400" cy="8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2e7f94dd568_0_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14725" y="5458450"/>
            <a:ext cx="35910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2e7f94dd568_0_88"/>
          <p:cNvSpPr txBox="1"/>
          <p:nvPr/>
        </p:nvSpPr>
        <p:spPr>
          <a:xfrm>
            <a:off x="10673825" y="5458450"/>
            <a:ext cx="2110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50">
                <a:solidFill>
                  <a:srgbClr val="53647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@MaricarmenNava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8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214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93" name="Google Shape;93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725" y="6030125"/>
            <a:ext cx="35910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8"/>
          <p:cNvSpPr txBox="1"/>
          <p:nvPr/>
        </p:nvSpPr>
        <p:spPr>
          <a:xfrm>
            <a:off x="498250" y="6125300"/>
            <a:ext cx="2110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50">
                <a:solidFill>
                  <a:srgbClr val="53647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@MaricarmenNava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95" name="Google Shape;9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65400" y="5817550"/>
            <a:ext cx="1465400" cy="8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e7f94dd568_0_101"/>
          <p:cNvSpPr txBox="1"/>
          <p:nvPr/>
        </p:nvSpPr>
        <p:spPr>
          <a:xfrm>
            <a:off x="4478702" y="7057096"/>
            <a:ext cx="6342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marR="5080" lvl="0" indent="0" algn="l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2" name="Google Shape;292;g2e7f94dd568_0_101"/>
          <p:cNvSpPr txBox="1"/>
          <p:nvPr/>
        </p:nvSpPr>
        <p:spPr>
          <a:xfrm>
            <a:off x="159499" y="109125"/>
            <a:ext cx="89487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just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93" name="Google Shape;293;g2e7f94dd568_0_101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2e7f94dd568_0_101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2e7f94dd568_0_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" y="0"/>
            <a:ext cx="914582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2e7f94dd568_0_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79575" y="5531900"/>
            <a:ext cx="35910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2e7f94dd568_0_101"/>
          <p:cNvSpPr txBox="1"/>
          <p:nvPr/>
        </p:nvSpPr>
        <p:spPr>
          <a:xfrm>
            <a:off x="10638675" y="5531900"/>
            <a:ext cx="2110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50">
                <a:solidFill>
                  <a:srgbClr val="53647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@MaricarmenNava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298" name="Google Shape;298;g2e7f94dd568_0_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65400" y="5817550"/>
            <a:ext cx="1465400" cy="8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e7f94dd568_0_108"/>
          <p:cNvSpPr txBox="1"/>
          <p:nvPr/>
        </p:nvSpPr>
        <p:spPr>
          <a:xfrm>
            <a:off x="4478702" y="7057096"/>
            <a:ext cx="6342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marR="5080" lvl="0" indent="0" algn="l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4" name="Google Shape;304;g2e7f94dd568_0_108"/>
          <p:cNvSpPr txBox="1"/>
          <p:nvPr/>
        </p:nvSpPr>
        <p:spPr>
          <a:xfrm>
            <a:off x="159499" y="109125"/>
            <a:ext cx="89487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just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05" name="Google Shape;305;g2e7f94dd568_0_108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2e7f94dd568_0_108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e7f94dd568_0_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" y="0"/>
            <a:ext cx="914582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2e7f94dd568_0_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79575" y="5531900"/>
            <a:ext cx="35910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2e7f94dd568_0_108"/>
          <p:cNvSpPr txBox="1"/>
          <p:nvPr/>
        </p:nvSpPr>
        <p:spPr>
          <a:xfrm>
            <a:off x="10638675" y="5531900"/>
            <a:ext cx="2110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50">
                <a:solidFill>
                  <a:srgbClr val="53647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@MaricarmenNava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310" name="Google Shape;310;g2e7f94dd568_0_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65400" y="5817550"/>
            <a:ext cx="1465400" cy="8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e7f94dd568_0_115"/>
          <p:cNvSpPr txBox="1"/>
          <p:nvPr/>
        </p:nvSpPr>
        <p:spPr>
          <a:xfrm>
            <a:off x="4478702" y="7057096"/>
            <a:ext cx="6342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marR="5080" lvl="0" indent="0" algn="l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6" name="Google Shape;316;g2e7f94dd568_0_115"/>
          <p:cNvSpPr txBox="1"/>
          <p:nvPr/>
        </p:nvSpPr>
        <p:spPr>
          <a:xfrm>
            <a:off x="159499" y="109125"/>
            <a:ext cx="89487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just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17" name="Google Shape;317;g2e7f94dd568_0_115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2e7f94dd568_0_115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2e7f94dd568_0_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" y="0"/>
            <a:ext cx="914582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2e7f94dd568_0_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79575" y="5531900"/>
            <a:ext cx="35910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2e7f94dd568_0_115"/>
          <p:cNvSpPr txBox="1"/>
          <p:nvPr/>
        </p:nvSpPr>
        <p:spPr>
          <a:xfrm>
            <a:off x="10638675" y="5531900"/>
            <a:ext cx="2110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50">
                <a:solidFill>
                  <a:srgbClr val="53647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@MaricarmenNava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322" name="Google Shape;322;g2e7f94dd568_0_1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65400" y="5817550"/>
            <a:ext cx="1465400" cy="8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e7f94dd568_0_122"/>
          <p:cNvSpPr txBox="1"/>
          <p:nvPr/>
        </p:nvSpPr>
        <p:spPr>
          <a:xfrm>
            <a:off x="4478702" y="7057096"/>
            <a:ext cx="6342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marR="5080" lvl="0" indent="0" algn="l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8" name="Google Shape;328;g2e7f94dd568_0_122"/>
          <p:cNvSpPr txBox="1"/>
          <p:nvPr/>
        </p:nvSpPr>
        <p:spPr>
          <a:xfrm>
            <a:off x="159499" y="109125"/>
            <a:ext cx="89487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just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9" name="Google Shape;329;g2e7f94dd568_0_122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2e7f94dd568_0_122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2e7f94dd568_0_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" y="0"/>
            <a:ext cx="914582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2e7f94dd568_0_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79575" y="5531900"/>
            <a:ext cx="35910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2e7f94dd568_0_122"/>
          <p:cNvSpPr txBox="1"/>
          <p:nvPr/>
        </p:nvSpPr>
        <p:spPr>
          <a:xfrm>
            <a:off x="10638675" y="5531900"/>
            <a:ext cx="2110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50">
                <a:solidFill>
                  <a:srgbClr val="53647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@MaricarmenNava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334" name="Google Shape;334;g2e7f94dd568_0_1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65400" y="5817550"/>
            <a:ext cx="1465400" cy="8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e7f94dd568_0_279"/>
          <p:cNvSpPr txBox="1"/>
          <p:nvPr/>
        </p:nvSpPr>
        <p:spPr>
          <a:xfrm>
            <a:off x="4478702" y="7057096"/>
            <a:ext cx="6342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marR="5080" lvl="0" indent="0" algn="l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0" name="Google Shape;340;g2e7f94dd568_0_279"/>
          <p:cNvSpPr txBox="1"/>
          <p:nvPr/>
        </p:nvSpPr>
        <p:spPr>
          <a:xfrm>
            <a:off x="159499" y="109125"/>
            <a:ext cx="89487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just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41" name="Google Shape;341;g2e7f94dd568_0_279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2e7f94dd568_0_279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2e7f94dd568_0_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9575" y="5531900"/>
            <a:ext cx="35910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2e7f94dd568_0_279"/>
          <p:cNvSpPr txBox="1"/>
          <p:nvPr/>
        </p:nvSpPr>
        <p:spPr>
          <a:xfrm>
            <a:off x="10638675" y="5531900"/>
            <a:ext cx="2110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50">
                <a:solidFill>
                  <a:srgbClr val="53647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@MaricarmenNava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345" name="Google Shape;345;g2e7f94dd568_0_2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65400" y="5817550"/>
            <a:ext cx="1465400" cy="8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2e7f94dd568_0_2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68750" y="152400"/>
            <a:ext cx="5364951" cy="646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7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214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-CR" sz="2800" b="1">
                <a:latin typeface="Open Sans"/>
                <a:ea typeface="Open Sans"/>
                <a:cs typeface="Open Sans"/>
                <a:sym typeface="Open Sans"/>
              </a:rPr>
              <a:t>Reporte de la democracia 2023. Resistencia frente a la autocratización. Varieties of Democracy</a:t>
            </a:r>
            <a:endParaRPr sz="28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endParaRPr/>
          </a:p>
        </p:txBody>
      </p:sp>
      <p:pic>
        <p:nvPicPr>
          <p:cNvPr id="103" name="Google Shape;103;p7"/>
          <p:cNvPicPr preferRelativeResize="0"/>
          <p:nvPr/>
        </p:nvPicPr>
        <p:blipFill rotWithShape="1">
          <a:blip r:embed="rId4">
            <a:alphaModFix/>
          </a:blip>
          <a:srcRect l="6612" r="6612"/>
          <a:stretch/>
        </p:blipFill>
        <p:spPr>
          <a:xfrm>
            <a:off x="2200274" y="1211775"/>
            <a:ext cx="7815525" cy="53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475" y="6096000"/>
            <a:ext cx="35910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7"/>
          <p:cNvSpPr txBox="1"/>
          <p:nvPr/>
        </p:nvSpPr>
        <p:spPr>
          <a:xfrm>
            <a:off x="579000" y="6191175"/>
            <a:ext cx="2110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50">
                <a:solidFill>
                  <a:srgbClr val="53647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@MaricarmenNava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06" name="Google Shape;106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65400" y="5817550"/>
            <a:ext cx="1465400" cy="8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21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R" sz="4200" b="1">
                <a:latin typeface="Tahoma"/>
                <a:ea typeface="Tahoma"/>
                <a:cs typeface="Tahoma"/>
                <a:sym typeface="Tahoma"/>
              </a:rPr>
              <a:t>Estado Abierto: </a:t>
            </a:r>
            <a:r>
              <a:rPr lang="es-CR" sz="4200">
                <a:latin typeface="Tahoma"/>
                <a:ea typeface="Tahoma"/>
                <a:cs typeface="Tahoma"/>
                <a:sym typeface="Tahoma"/>
              </a:rPr>
              <a:t>una conceptualización propia</a:t>
            </a:r>
            <a:endParaRPr sz="42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endParaRPr/>
          </a:p>
        </p:txBody>
      </p:sp>
      <p:sp>
        <p:nvSpPr>
          <p:cNvPr id="113" name="Google Shape;1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None/>
            </a:pPr>
            <a:r>
              <a:rPr lang="es-CR" sz="3300" dirty="0"/>
              <a:t>“</a:t>
            </a:r>
            <a:r>
              <a:rPr lang="es-CR" sz="3300" b="1" dirty="0"/>
              <a:t>Modelo de gestión pública </a:t>
            </a:r>
            <a:r>
              <a:rPr lang="es-CR" sz="3300" dirty="0"/>
              <a:t>en el  que las instituciones del Estado incorporan de manera efectiva las </a:t>
            </a:r>
            <a:r>
              <a:rPr lang="es-CR" sz="3300" b="1" dirty="0"/>
              <a:t>opiniones, aspiraciones, propuestas e intereses de las personas que buscan incidir en las decisiones de las autoridades,</a:t>
            </a:r>
            <a:r>
              <a:rPr lang="es-CR" sz="3300" dirty="0"/>
              <a:t> en el cual la sociedad participa activamente en cualquiera de las etapas del proceso, a través de mecanismos de </a:t>
            </a:r>
            <a:r>
              <a:rPr lang="es-CR" sz="3300" b="1" dirty="0"/>
              <a:t>diálogo, cocreación y colaboración con las instituciones y actores público</a:t>
            </a:r>
            <a:r>
              <a:rPr lang="es-CR" sz="3300" dirty="0"/>
              <a:t>s que incluyan los elementos de transparencia y rendición de cuentas, participación y cocreación, integridad y prevención de conflictos de intereses, lenguaje sencillo, formatos abiertos, accesibles y memoria y archivo”</a:t>
            </a:r>
            <a:endParaRPr dirty="0"/>
          </a:p>
        </p:txBody>
      </p:sp>
      <p:pic>
        <p:nvPicPr>
          <p:cNvPr id="114" name="Google Shape;1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7975" y="5632925"/>
            <a:ext cx="1465400" cy="8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439600" y="6176525"/>
            <a:ext cx="51276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 b="1">
                <a:solidFill>
                  <a:srgbClr val="6AA84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https://www.mariadelcarmennavapolina.mx/</a:t>
            </a:r>
            <a:endParaRPr sz="1800" b="1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 txBox="1"/>
          <p:nvPr/>
        </p:nvSpPr>
        <p:spPr>
          <a:xfrm>
            <a:off x="0" y="0"/>
            <a:ext cx="11570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2900">
                <a:solidFill>
                  <a:schemeClr val="dk1"/>
                </a:solidFill>
              </a:rPr>
              <a:t>Índice Latinoamericano de Transparencia Legislativa 2023</a:t>
            </a:r>
            <a:endParaRPr sz="2900">
              <a:solidFill>
                <a:schemeClr val="dk1"/>
              </a:solidFill>
            </a:endParaRPr>
          </a:p>
        </p:txBody>
      </p:sp>
      <p:pic>
        <p:nvPicPr>
          <p:cNvPr id="123" name="Google Shape;12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5588" y="607200"/>
            <a:ext cx="4640825" cy="603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400" y="6118050"/>
            <a:ext cx="35910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"/>
          <p:cNvSpPr txBox="1"/>
          <p:nvPr/>
        </p:nvSpPr>
        <p:spPr>
          <a:xfrm>
            <a:off x="468925" y="6213225"/>
            <a:ext cx="2110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50">
                <a:solidFill>
                  <a:srgbClr val="53647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@MaricarmenNava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26" name="Google Shape;126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65400" y="5817550"/>
            <a:ext cx="1465400" cy="8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2e7f94dd568_0_68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e7f94dd568_0_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21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R" sz="4200" b="1">
                <a:latin typeface="Tahoma"/>
                <a:ea typeface="Tahoma"/>
                <a:cs typeface="Tahoma"/>
                <a:sym typeface="Tahoma"/>
              </a:rPr>
              <a:t>Parlamento Abierto</a:t>
            </a:r>
            <a:endParaRPr sz="42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endParaRPr/>
          </a:p>
        </p:txBody>
      </p:sp>
      <p:pic>
        <p:nvPicPr>
          <p:cNvPr id="133" name="Google Shape;133;g2e7f94dd568_0_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7975" y="5556725"/>
            <a:ext cx="1465400" cy="8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e7f94dd568_0_68"/>
          <p:cNvPicPr preferRelativeResize="0"/>
          <p:nvPr/>
        </p:nvPicPr>
        <p:blipFill rotWithShape="1">
          <a:blip r:embed="rId5">
            <a:alphaModFix/>
          </a:blip>
          <a:srcRect l="17308" t="24639" r="25358" b="17000"/>
          <a:stretch/>
        </p:blipFill>
        <p:spPr>
          <a:xfrm>
            <a:off x="1523976" y="1228725"/>
            <a:ext cx="7877200" cy="469594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e7f94dd568_0_68"/>
          <p:cNvSpPr txBox="1"/>
          <p:nvPr/>
        </p:nvSpPr>
        <p:spPr>
          <a:xfrm>
            <a:off x="211000" y="6024125"/>
            <a:ext cx="51276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 b="1">
                <a:solidFill>
                  <a:srgbClr val="6AA84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https://www.mariadelcarmennavapolina.mx/</a:t>
            </a:r>
            <a:endParaRPr sz="1800" b="1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2e7f94dd568_0_23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e7f94dd568_0_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21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42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endParaRPr/>
          </a:p>
        </p:txBody>
      </p:sp>
      <p:pic>
        <p:nvPicPr>
          <p:cNvPr id="142" name="Google Shape;142;g2e7f94dd568_0_23"/>
          <p:cNvPicPr preferRelativeResize="0"/>
          <p:nvPr/>
        </p:nvPicPr>
        <p:blipFill rotWithShape="1">
          <a:blip r:embed="rId4">
            <a:alphaModFix/>
          </a:blip>
          <a:srcRect b="8592"/>
          <a:stretch/>
        </p:blipFill>
        <p:spPr>
          <a:xfrm>
            <a:off x="2018100" y="-8926"/>
            <a:ext cx="6878999" cy="6610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e7f94dd568_0_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7375"/>
            <a:ext cx="35910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e7f94dd568_0_23"/>
          <p:cNvSpPr txBox="1"/>
          <p:nvPr/>
        </p:nvSpPr>
        <p:spPr>
          <a:xfrm>
            <a:off x="344525" y="6242550"/>
            <a:ext cx="2110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50">
                <a:solidFill>
                  <a:srgbClr val="53647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@MaricarmenNava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45" name="Google Shape;145;g2e7f94dd568_0_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65400" y="5817550"/>
            <a:ext cx="1465400" cy="8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/>
          <p:cNvPicPr preferRelativeResize="0"/>
          <p:nvPr/>
        </p:nvPicPr>
        <p:blipFill rotWithShape="1">
          <a:blip r:embed="rId4">
            <a:alphaModFix/>
          </a:blip>
          <a:srcRect l="16555" t="11443" r="36425" b="10656"/>
          <a:stretch/>
        </p:blipFill>
        <p:spPr>
          <a:xfrm>
            <a:off x="2189550" y="0"/>
            <a:ext cx="7101404" cy="66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68350" y="3058950"/>
            <a:ext cx="35910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"/>
          <p:cNvSpPr txBox="1"/>
          <p:nvPr/>
        </p:nvSpPr>
        <p:spPr>
          <a:xfrm>
            <a:off x="9763775" y="3051599"/>
            <a:ext cx="2110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>
                <a:solidFill>
                  <a:srgbClr val="53647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@VisionLegis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54" name="Google Shape;154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65400" y="5665150"/>
            <a:ext cx="1465400" cy="8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"/>
          <p:cNvSpPr txBox="1"/>
          <p:nvPr/>
        </p:nvSpPr>
        <p:spPr>
          <a:xfrm>
            <a:off x="8799275" y="2240400"/>
            <a:ext cx="30387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 b="1">
                <a:solidFill>
                  <a:srgbClr val="6AA84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www.visionlegislativa.com</a:t>
            </a:r>
            <a:endParaRPr sz="1800" b="1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e7f94dd568_0_266"/>
          <p:cNvSpPr txBox="1"/>
          <p:nvPr/>
        </p:nvSpPr>
        <p:spPr>
          <a:xfrm>
            <a:off x="4478702" y="7057096"/>
            <a:ext cx="6342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marR="5080" lvl="0" indent="0" algn="l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" name="Google Shape;161;g2e7f94dd568_0_266"/>
          <p:cNvSpPr txBox="1"/>
          <p:nvPr/>
        </p:nvSpPr>
        <p:spPr>
          <a:xfrm>
            <a:off x="159499" y="109125"/>
            <a:ext cx="89487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just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2" name="Google Shape;162;g2e7f94dd568_0_266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e7f94dd568_0_266" descr="Imagen que contiene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e7f94dd568_0_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9575" y="5531900"/>
            <a:ext cx="359100" cy="3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e7f94dd568_0_266"/>
          <p:cNvSpPr txBox="1"/>
          <p:nvPr/>
        </p:nvSpPr>
        <p:spPr>
          <a:xfrm>
            <a:off x="10638675" y="5531900"/>
            <a:ext cx="2110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50">
                <a:solidFill>
                  <a:srgbClr val="53647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@MaricarmenNava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66" name="Google Shape;166;g2e7f94dd568_0_2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65400" y="5817550"/>
            <a:ext cx="1465400" cy="8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e7f94dd568_0_266"/>
          <p:cNvSpPr txBox="1"/>
          <p:nvPr/>
        </p:nvSpPr>
        <p:spPr>
          <a:xfrm>
            <a:off x="768600" y="1454600"/>
            <a:ext cx="10052700" cy="4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2400" b="1">
                <a:highlight>
                  <a:srgbClr val="CFE2F3"/>
                </a:highlight>
              </a:rPr>
              <a:t>P</a:t>
            </a:r>
            <a:r>
              <a:rPr lang="es-CR" sz="2300" b="1">
                <a:highlight>
                  <a:srgbClr val="CFE2F3"/>
                </a:highlight>
              </a:rPr>
              <a:t>eculiaridades de la Asamblea Constituyente de la Ciudad de México.</a:t>
            </a:r>
            <a:endParaRPr sz="2300" b="1">
              <a:highlight>
                <a:srgbClr val="CFE2F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CR" sz="2000"/>
              <a:t>Ser el primer legislativo en México que b</a:t>
            </a:r>
            <a:r>
              <a:rPr lang="es-CR" sz="2000" b="1"/>
              <a:t>uscó implementar desde el inicio de sus actividades hasta su cierre, </a:t>
            </a:r>
            <a:r>
              <a:rPr lang="es-CR" sz="2000"/>
              <a:t>el parlamento abierto.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CR" sz="2000"/>
              <a:t>Establecer en su Reglamento Interior la</a:t>
            </a:r>
            <a:r>
              <a:rPr lang="es-CR" sz="2000" b="1"/>
              <a:t> obligación de funcionar con los principios de parlamento abierto.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CR" sz="2000"/>
              <a:t>Contar con una </a:t>
            </a:r>
            <a:r>
              <a:rPr lang="es-CR" sz="2000" b="1"/>
              <a:t>Coordinación de Transparencia y Parlamento Abierto como área técnica, cuya titular provino de sociedad civil especializada</a:t>
            </a:r>
            <a:r>
              <a:rPr lang="es-CR" sz="2000"/>
              <a:t>; con lo cual no se requirió someter a negociación la aplicación de los elementos de parlamento abierto, por no haber operado como estructura jerárquica tradicional.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14141"/>
              </a:solidFill>
              <a:highlight>
                <a:srgbClr val="AFAF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390</Words>
  <Application>Microsoft Office PowerPoint</Application>
  <PresentationFormat>Panorámica</PresentationFormat>
  <Paragraphs>43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Roboto</vt:lpstr>
      <vt:lpstr>Arial</vt:lpstr>
      <vt:lpstr>Tahoma</vt:lpstr>
      <vt:lpstr>Open Sans</vt:lpstr>
      <vt:lpstr>Play</vt:lpstr>
      <vt:lpstr>Tema de Office</vt:lpstr>
      <vt:lpstr>Parlamento Abierto: Buenas prácticas desde Latinoamérica. San José, Costa Rica a 26 de junio de 2024. </vt:lpstr>
      <vt:lpstr>Presentación de PowerPoint</vt:lpstr>
      <vt:lpstr>Reporte de la democracia 2023. Resistencia frente a la autocratización. Varieties of Democracy </vt:lpstr>
      <vt:lpstr>Estado Abierto: una conceptualización propia </vt:lpstr>
      <vt:lpstr>Presentación de PowerPoint</vt:lpstr>
      <vt:lpstr>Parlamento Abierto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ALLAN QUESADA ESQUIVEL</dc:creator>
  <cp:lastModifiedBy>Daniel Rosemberg</cp:lastModifiedBy>
  <cp:revision>2</cp:revision>
  <dcterms:created xsi:type="dcterms:W3CDTF">2024-06-06T16:37:39Z</dcterms:created>
  <dcterms:modified xsi:type="dcterms:W3CDTF">2024-06-26T00:17:39Z</dcterms:modified>
</cp:coreProperties>
</file>